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88" r:id="rId11"/>
    <p:sldId id="291" r:id="rId12"/>
    <p:sldId id="293" r:id="rId13"/>
    <p:sldId id="286" r:id="rId14"/>
    <p:sldId id="287" r:id="rId15"/>
    <p:sldId id="292" r:id="rId16"/>
    <p:sldId id="289" r:id="rId17"/>
    <p:sldId id="294" r:id="rId18"/>
    <p:sldId id="290" r:id="rId19"/>
    <p:sldId id="283" r:id="rId20"/>
    <p:sldId id="282" r:id="rId21"/>
    <p:sldId id="284" r:id="rId22"/>
    <p:sldId id="297" r:id="rId23"/>
    <p:sldId id="296" r:id="rId24"/>
    <p:sldId id="270" r:id="rId25"/>
    <p:sldId id="265" r:id="rId26"/>
    <p:sldId id="298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pt-B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pt-B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16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716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82C5C3A6-3EED-49FA-8EB3-33686DF350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21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0380-F346-40F8-99CF-F65F5F47B1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9CF8-F463-4BBF-97AC-0B116ADC59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6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07CC-6FF1-4EE3-85DD-D0C3F2D06E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10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78FA-CFFB-4A03-B3BF-C4371AB8B0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7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67EB-C16B-4030-A77A-3C3DF15AD8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00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E780-6003-4754-ADB2-CF963667B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56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E2CB-112F-4301-8A42-77F480572F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2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D0D1-4041-4892-8916-0E222F7BB9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89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F96F-7F8C-4F22-A660-894092DC75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5517-8252-4E8B-9770-B46BC2C320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26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54B08D-9145-4291-BF90-CFAE07BC75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INTERDISCIPLINARIDADE E ESTRÁTÉGIAS DIDÁTICAS ALTERNATIVAS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Nájela Tavares Ujiie</a:t>
            </a:r>
          </a:p>
          <a:p>
            <a:pPr eaLnBrk="1" hangingPunct="1">
              <a:lnSpc>
                <a:spcPct val="80000"/>
              </a:lnSpc>
            </a:pPr>
            <a:endParaRPr lang="pt-BR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6" y="3933056"/>
            <a:ext cx="21495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73216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C0C0C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728270"/>
            <a:ext cx="14636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AÇÃO INTERDISCIPLINAR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Demanda planejamento, a organização do tempo pedagógico em função das crianças, interesses e curiosidades articulados aos diversos campos do saber (Ciências Sociais, Ciências Naturais, Noções Lógico-Matemáticas e Linguagens)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2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INTERDISCIPLINAR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Atividades significativas</a:t>
            </a:r>
          </a:p>
          <a:p>
            <a:r>
              <a:rPr lang="pt-BR" dirty="0" smtClean="0"/>
              <a:t>Oficina pedagógica </a:t>
            </a:r>
          </a:p>
          <a:p>
            <a:r>
              <a:rPr lang="pt-BR" dirty="0" smtClean="0"/>
              <a:t>Sequência didática</a:t>
            </a:r>
          </a:p>
          <a:p>
            <a:r>
              <a:rPr lang="pt-BR" dirty="0" smtClean="0"/>
              <a:t>Projetos de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0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SIGNIFICATIVAS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Atividades isoladas com sentido e significado em si mesma, mobilizadoras de interesse e cativantes. A exemplo: </a:t>
            </a:r>
            <a:r>
              <a:rPr lang="pt-BR" dirty="0" err="1" smtClean="0"/>
              <a:t>contação</a:t>
            </a:r>
            <a:r>
              <a:rPr lang="pt-BR" dirty="0" smtClean="0"/>
              <a:t> de história, jogos e brincadeiras.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38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EXPERIMENTAR:</a:t>
            </a:r>
            <a:br>
              <a:rPr lang="pt-BR" dirty="0" smtClean="0"/>
            </a:br>
            <a:r>
              <a:rPr lang="pt-BR" dirty="0" smtClean="0"/>
              <a:t>Ditado topológico</a:t>
            </a:r>
            <a:endParaRPr lang="pt-BR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362200"/>
            <a:ext cx="8136904" cy="37242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800" dirty="0" smtClean="0"/>
              <a:t>Coloque a folha de A4 na horizontal;</a:t>
            </a:r>
          </a:p>
          <a:p>
            <a:pPr algn="just">
              <a:lnSpc>
                <a:spcPct val="80000"/>
              </a:lnSpc>
            </a:pPr>
            <a:r>
              <a:rPr lang="pt-BR" sz="2800" dirty="0" smtClean="0"/>
              <a:t>no </a:t>
            </a:r>
            <a:r>
              <a:rPr lang="pt-BR" sz="2800" dirty="0"/>
              <a:t>meio da folha, desenhe uma casa;</a:t>
            </a:r>
          </a:p>
          <a:p>
            <a:pPr algn="just">
              <a:lnSpc>
                <a:spcPct val="80000"/>
              </a:lnSpc>
            </a:pPr>
            <a:r>
              <a:rPr lang="pt-BR" sz="2800" dirty="0"/>
              <a:t> do  lado direito da casa desenhe</a:t>
            </a:r>
            <a:br>
              <a:rPr lang="pt-BR" sz="2800" dirty="0"/>
            </a:br>
            <a:r>
              <a:rPr lang="pt-BR" sz="2800" dirty="0"/>
              <a:t>uma árvore;</a:t>
            </a:r>
          </a:p>
          <a:p>
            <a:pPr algn="just">
              <a:lnSpc>
                <a:spcPct val="80000"/>
              </a:lnSpc>
            </a:pPr>
            <a:r>
              <a:rPr lang="pt-BR" sz="2800" dirty="0"/>
              <a:t> do outro lado desenhe um menino empinando uma pipa, que esta sobre a casa;</a:t>
            </a:r>
          </a:p>
          <a:p>
            <a:pPr algn="just">
              <a:lnSpc>
                <a:spcPct val="80000"/>
              </a:lnSpc>
            </a:pPr>
            <a:r>
              <a:rPr lang="pt-BR" sz="2800" dirty="0"/>
              <a:t>Atrás da casa desenhe </a:t>
            </a:r>
            <a:r>
              <a:rPr lang="pt-BR" sz="2800" dirty="0" smtClean="0"/>
              <a:t>duas </a:t>
            </a:r>
            <a:r>
              <a:rPr lang="pt-BR" sz="2800" dirty="0"/>
              <a:t>montanhas, </a:t>
            </a:r>
            <a:r>
              <a:rPr lang="pt-BR" sz="2800" dirty="0" smtClean="0"/>
              <a:t>duas nuvens </a:t>
            </a:r>
            <a:r>
              <a:rPr lang="pt-BR" sz="2800" dirty="0"/>
              <a:t>e um sol </a:t>
            </a:r>
            <a:r>
              <a:rPr lang="pt-BR" sz="2800" dirty="0" smtClean="0"/>
              <a:t>brilhante no canto esquerdo.  </a:t>
            </a:r>
            <a:endParaRPr lang="pt-BR" sz="2800" dirty="0"/>
          </a:p>
          <a:p>
            <a:pPr algn="just">
              <a:lnSpc>
                <a:spcPct val="80000"/>
              </a:lnSpc>
            </a:pPr>
            <a:r>
              <a:rPr lang="pt-BR" sz="2800" dirty="0"/>
              <a:t>Sob a casa desenhe um lago com </a:t>
            </a:r>
            <a:r>
              <a:rPr lang="pt-BR" sz="2800" dirty="0" smtClean="0"/>
              <a:t>três peixes </a:t>
            </a:r>
            <a:r>
              <a:rPr lang="pt-BR" sz="2800" dirty="0"/>
              <a:t>e </a:t>
            </a:r>
            <a:r>
              <a:rPr lang="pt-BR" sz="2800" dirty="0" smtClean="0"/>
              <a:t>dois patos, perto </a:t>
            </a:r>
            <a:r>
              <a:rPr lang="pt-BR" sz="2800" dirty="0"/>
              <a:t>do lago a esquerda e próximo a eles desenhe uma bela menina. </a:t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760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0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OFICINA PEDAGÓGICA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</a:t>
            </a:r>
            <a:r>
              <a:rPr lang="pt-BR" dirty="0" smtClean="0">
                <a:effectLst/>
              </a:rPr>
              <a:t>s oficinas pedagógicas possibilitam um  processo educativo  interdisciplinar que prevê trabalho diversificado, composto de sensibilização, compreensão, reflexão, análise, ação em ateliês, produtos, avaliação.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24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SEQUÊNCIA DIDÁTICA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04864"/>
            <a:ext cx="8352928" cy="3724275"/>
          </a:xfrm>
        </p:spPr>
        <p:txBody>
          <a:bodyPr/>
          <a:lstStyle/>
          <a:p>
            <a:pPr algn="just"/>
            <a:r>
              <a:rPr lang="pt-BR" dirty="0" smtClean="0"/>
              <a:t>A sequência didática consiste em um procedimento de ensino, em que um conteúdo/tema é focalizado em passos ou atividades encadeadas de forma interdisciplinar. No planejamento das sequências, é preciso, levar em consideração: o tempo destinado, áreas do conhecimento, as etapas de  desenvolvimento, os tipos de atividades, as formas de organização dos alunos, os recursos didáticos para utilização, as formas de avaliação. </a:t>
            </a:r>
          </a:p>
        </p:txBody>
      </p:sp>
    </p:spTree>
    <p:extLst>
      <p:ext uri="{BB962C8B-B14F-4D97-AF65-F5344CB8AC3E}">
        <p14:creationId xmlns:p14="http://schemas.microsoft.com/office/powerpoint/2010/main" val="15052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Nessa forma de planejamento interdisciplinar todas as ações são organizadas de maneira conjunta e cooperativa (professor-aluno), na perspectiva de responder ou resolver algum problema da realidade física e social. Nessa busca investigativa emerge a complexidade da realidade, conteúdos de diversas naturezas, necessários a compreensão e resolução do problema.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4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“Os planejamentos escolares devem permitir aos estudantes uma melhor compreensão de si, do outro, da natureza, da sociedade, das diferentes culturas, das artes, das tecnologias e dos sistemas de produção da sociedade contemporânea” (XAVIER, 2011, p. 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0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8136904" cy="1358900"/>
          </a:xfrm>
        </p:spPr>
        <p:txBody>
          <a:bodyPr/>
          <a:lstStyle/>
          <a:p>
            <a:r>
              <a:rPr lang="pt-BR" sz="3000" b="1" dirty="0" smtClean="0"/>
              <a:t>INTERDISCIPLINARIDADE</a:t>
            </a:r>
            <a:r>
              <a:rPr lang="pt-BR" sz="3000" b="1" dirty="0"/>
              <a:t>: </a:t>
            </a:r>
            <a:r>
              <a:rPr lang="pt-BR" sz="3000" b="1" dirty="0" smtClean="0"/>
              <a:t>ESTRATÉGIAS DIDÁTICAS ALTERNATIVAS</a:t>
            </a:r>
            <a:endParaRPr lang="pt-BR" sz="3000" b="1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2348880"/>
            <a:ext cx="8435975" cy="4106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Trabalho em equipe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Trabalho de campo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Estudo do texto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Circuito </a:t>
            </a:r>
            <a:r>
              <a:rPr lang="pt-BR" sz="2800" dirty="0"/>
              <a:t>Psicomotor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Jogos de </a:t>
            </a:r>
            <a:r>
              <a:rPr lang="pt-BR" sz="2800" dirty="0" smtClean="0"/>
              <a:t>Simulação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Jogos de Associação</a:t>
            </a:r>
            <a:endParaRPr lang="pt-BR" sz="2800" dirty="0"/>
          </a:p>
          <a:p>
            <a:pPr>
              <a:lnSpc>
                <a:spcPct val="90000"/>
              </a:lnSpc>
            </a:pPr>
            <a:r>
              <a:rPr lang="pt-BR" sz="2800" dirty="0"/>
              <a:t>Observação da Paisagem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Confecção de Maquete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>
                <a:solidFill>
                  <a:srgbClr val="003366"/>
                </a:solidFill>
              </a:rPr>
              <a:t>Pesquisa (de campo, histórica, de opinião e na internet</a:t>
            </a:r>
            <a:r>
              <a:rPr lang="pt-BR" dirty="0" smtClean="0">
                <a:solidFill>
                  <a:srgbClr val="003366"/>
                </a:solidFill>
              </a:rPr>
              <a:t>)</a:t>
            </a:r>
            <a:endParaRPr lang="pt-BR" dirty="0">
              <a:solidFill>
                <a:srgbClr val="003366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052010" cy="136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9000"/>
            <a:ext cx="1907704" cy="14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61" y="4581128"/>
            <a:ext cx="1901288" cy="142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/>
              <a:t>OBSTÁCULOS DA INTERDISCIPLINARIDADE: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306888"/>
          </a:xfrm>
        </p:spPr>
        <p:txBody>
          <a:bodyPr/>
          <a:lstStyle/>
          <a:p>
            <a:pPr algn="just" eaLnBrk="1" hangingPunct="1"/>
            <a:r>
              <a:rPr lang="pt-BR" dirty="0" smtClean="0"/>
              <a:t>Resistência a novos paradigmas: sair do paradigma conservador (tradicional) para o paradigma emergente (holístico).</a:t>
            </a:r>
          </a:p>
          <a:p>
            <a:pPr algn="just" eaLnBrk="1" hangingPunct="1"/>
            <a:r>
              <a:rPr lang="pt-BR" dirty="0" smtClean="0"/>
              <a:t>Nogueira (2000): a dificuldade dos docentes em abandonar objetivos e pontos de vistas fixos. A ordenação comtiana do ensino escolar: seriação e disciplinas.</a:t>
            </a:r>
          </a:p>
          <a:p>
            <a:pPr algn="just" eaLnBrk="1" hangingPunct="1"/>
            <a:r>
              <a:rPr lang="pt-BR" dirty="0" smtClean="0"/>
              <a:t>Hernández (2000): ir ao encontro de uma Proposta Transgressora de Educação.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r>
              <a:rPr lang="pt-BR" sz="3000" dirty="0">
                <a:solidFill>
                  <a:srgbClr val="006666"/>
                </a:solidFill>
              </a:rPr>
              <a:t>INTERDISCIPLINARIDADE: ESTRATÉGIAS DIDÁTICAS ALTERNATIVAS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Estudo do meio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Entrevista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Construção de modelos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Experimentação 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Ditado topológico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Produção textual (individual e coletiva)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Registro (pictórico, fotográfico escrito)</a:t>
            </a:r>
          </a:p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 smtClean="0">
                <a:solidFill>
                  <a:srgbClr val="003366"/>
                </a:solidFill>
              </a:rPr>
              <a:t>Relatório</a:t>
            </a:r>
            <a:endParaRPr lang="pt-BR" dirty="0">
              <a:solidFill>
                <a:srgbClr val="003366"/>
              </a:solidFill>
            </a:endParaRPr>
          </a:p>
          <a:p>
            <a:endParaRPr lang="pt-BR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34233"/>
            <a:ext cx="2178210" cy="14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9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r>
              <a:rPr lang="pt-BR" sz="3000" dirty="0">
                <a:solidFill>
                  <a:srgbClr val="006666"/>
                </a:solidFill>
              </a:rPr>
              <a:t>INTERDISCIPLINARIDADE: ESTRATÉGIAS DIDÁTICAS ALTERNATIVAS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276872"/>
            <a:ext cx="7693025" cy="3724275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003366"/>
              </a:buClr>
            </a:pPr>
            <a:r>
              <a:rPr lang="pt-BR" dirty="0">
                <a:solidFill>
                  <a:srgbClr val="003366"/>
                </a:solidFill>
              </a:rPr>
              <a:t>Mapas, cartogramas, gráficos, croquis etc.</a:t>
            </a:r>
          </a:p>
          <a:p>
            <a:r>
              <a:rPr lang="pt-BR" dirty="0" smtClean="0"/>
              <a:t>Recursos audiovisuais (filmes, animação)</a:t>
            </a:r>
          </a:p>
          <a:p>
            <a:r>
              <a:rPr lang="pt-BR" dirty="0" smtClean="0"/>
              <a:t>Recursos multimídia (TV, computador)</a:t>
            </a:r>
          </a:p>
          <a:p>
            <a:r>
              <a:rPr lang="pt-BR" dirty="0" err="1" smtClean="0"/>
              <a:t>Gamificação</a:t>
            </a:r>
            <a:endParaRPr lang="pt-BR" dirty="0" smtClean="0"/>
          </a:p>
          <a:p>
            <a:r>
              <a:rPr lang="pt-BR" dirty="0" smtClean="0"/>
              <a:t>Teatro</a:t>
            </a:r>
          </a:p>
          <a:p>
            <a:r>
              <a:rPr lang="pt-BR" dirty="0" smtClean="0"/>
              <a:t>Música </a:t>
            </a:r>
          </a:p>
          <a:p>
            <a:r>
              <a:rPr lang="pt-BR" dirty="0" smtClean="0"/>
              <a:t>Murais</a:t>
            </a:r>
          </a:p>
          <a:p>
            <a:r>
              <a:rPr lang="pt-BR" dirty="0" smtClean="0"/>
              <a:t>Painéis</a:t>
            </a:r>
          </a:p>
          <a:p>
            <a:r>
              <a:rPr lang="pt-BR" dirty="0" smtClean="0"/>
              <a:t>Exposição e mostras.</a:t>
            </a:r>
          </a:p>
          <a:p>
            <a:endParaRPr lang="pt-BR" dirty="0"/>
          </a:p>
        </p:txBody>
      </p:sp>
      <p:pic>
        <p:nvPicPr>
          <p:cNvPr id="32770" name="Picture 2" descr="Resultado de imagem para sid cien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055100" cy="16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4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Toda atividade educativa deve fazer sentido e mobilizar significado, de modo tornar-se compreensiva e promover apoderamento no outro. “Os planejamentos escolares devem </a:t>
            </a:r>
          </a:p>
          <a:p>
            <a:pPr algn="just"/>
            <a:r>
              <a:rPr lang="pt-BR" dirty="0" smtClean="0"/>
              <a:t>As possibilidades pedagógicas são variadas mas a condução mediadora do professor é de suma importância para efetividade do processo ensino-aprendizagem.</a:t>
            </a:r>
            <a:endParaRPr lang="pt-B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/>
              <a:t>EM SÍNTESE</a:t>
            </a:r>
          </a:p>
        </p:txBody>
      </p:sp>
    </p:spTree>
    <p:extLst>
      <p:ext uri="{BB962C8B-B14F-4D97-AF65-F5344CB8AC3E}">
        <p14:creationId xmlns:p14="http://schemas.microsoft.com/office/powerpoint/2010/main" val="3115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924800" cy="1143000"/>
          </a:xfrm>
        </p:spPr>
        <p:txBody>
          <a:bodyPr/>
          <a:lstStyle/>
          <a:p>
            <a:r>
              <a:rPr lang="pt-BR" sz="3600" b="1"/>
              <a:t>EM SÍNTESE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564904"/>
            <a:ext cx="7931224" cy="3531096"/>
          </a:xfrm>
        </p:spPr>
        <p:txBody>
          <a:bodyPr/>
          <a:lstStyle/>
          <a:p>
            <a:pPr algn="just"/>
            <a:r>
              <a:rPr lang="pt-BR" dirty="0"/>
              <a:t>A vivência educacional de trabalho coletivo, dialógico e interdisciplinar, no âmbito do </a:t>
            </a:r>
            <a:r>
              <a:rPr lang="pt-BR" dirty="0" smtClean="0"/>
              <a:t>processo ensino-aprendizagem </a:t>
            </a:r>
            <a:r>
              <a:rPr lang="pt-BR" dirty="0"/>
              <a:t>pode contribuir significativamente para uma formação global, cidadã</a:t>
            </a:r>
            <a:r>
              <a:rPr lang="pt-BR" dirty="0" smtClean="0"/>
              <a:t>, CTS, </a:t>
            </a:r>
            <a:r>
              <a:rPr lang="pt-BR" dirty="0"/>
              <a:t>capaz de desenvolver pensamento divergente, agir no mundo e com o mundo, em prol de uma prática social transformada e humanizada.</a:t>
            </a:r>
          </a:p>
        </p:txBody>
      </p:sp>
    </p:spTree>
    <p:extLst>
      <p:ext uri="{BB962C8B-B14F-4D97-AF65-F5344CB8AC3E}">
        <p14:creationId xmlns:p14="http://schemas.microsoft.com/office/powerpoint/2010/main" val="20875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REFERÊNCIAS: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3068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2400" dirty="0" smtClean="0"/>
              <a:t>FAZENDA, Ivani C.A. </a:t>
            </a:r>
            <a:r>
              <a:rPr lang="pt-BR" sz="2400" i="1" dirty="0" smtClean="0"/>
              <a:t>Interdisciplinaridade: História, Teoria e Pesquisa</a:t>
            </a:r>
            <a:r>
              <a:rPr lang="pt-BR" sz="2400" dirty="0" smtClean="0"/>
              <a:t>. Campinas: Papirus, 1994.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2400" dirty="0" smtClean="0"/>
              <a:t>FAZENDA, Ivani C.A.(org.). </a:t>
            </a:r>
            <a:r>
              <a:rPr lang="pt-BR" sz="2400" i="1" dirty="0" smtClean="0"/>
              <a:t>A virtude da força nas práticas interdisciplinares.</a:t>
            </a:r>
            <a:r>
              <a:rPr lang="pt-BR" sz="2400" dirty="0" smtClean="0"/>
              <a:t> Campinas: Papirus, 1999.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2400" dirty="0" smtClean="0"/>
              <a:t>NOGUEIRA, </a:t>
            </a:r>
            <a:r>
              <a:rPr lang="pt-BR" sz="2400" dirty="0" err="1" smtClean="0"/>
              <a:t>Nilbo</a:t>
            </a:r>
            <a:r>
              <a:rPr lang="pt-BR" sz="2400" dirty="0" smtClean="0"/>
              <a:t> Ribeiro. </a:t>
            </a:r>
            <a:r>
              <a:rPr lang="pt-BR" sz="2400" b="1" dirty="0" smtClean="0"/>
              <a:t>Pedagogia dos Projetos:</a:t>
            </a:r>
            <a:r>
              <a:rPr lang="pt-BR" sz="2400" dirty="0" smtClean="0"/>
              <a:t> uma jornada interdisciplinar rumo ao desenvolvimento das múltiplas inteligências. São Paulo: Érica, 2001.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2400" dirty="0" smtClean="0"/>
              <a:t>SANTOMÉ, J. Torres. </a:t>
            </a:r>
            <a:r>
              <a:rPr lang="pt-BR" sz="2400" i="1" dirty="0" smtClean="0"/>
              <a:t>Globalização e Interdisciplinaridade: O Currículo Integrado.</a:t>
            </a:r>
            <a:r>
              <a:rPr lang="pt-BR" sz="2400" dirty="0" smtClean="0"/>
              <a:t> Porto Alegre: Artes Médicas Sul, 1998.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REFERÊNCIAS: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76475"/>
            <a:ext cx="8054975" cy="4581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2400" dirty="0" smtClean="0"/>
              <a:t>BEHRENS, Marilda. Projetos de aprendizagem colaborativa num paradigma emergente. In: BEHRENS, Marilda; MASETTO, Marcos; MORAN, José Manuel. </a:t>
            </a:r>
            <a:r>
              <a:rPr lang="pt-BR" sz="2400" i="1" dirty="0" smtClean="0"/>
              <a:t>Novas tecnologias e Mediação Pedagógica.</a:t>
            </a:r>
            <a:r>
              <a:rPr lang="pt-BR" sz="2400" dirty="0" smtClean="0"/>
              <a:t> Campinas: Papirus, 2000.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2400" dirty="0" smtClean="0"/>
              <a:t>FREIRE, Paulo. </a:t>
            </a:r>
            <a:r>
              <a:rPr lang="pt-BR" sz="2400" i="1" dirty="0" smtClean="0"/>
              <a:t>Pedagogia da Autonomia.</a:t>
            </a:r>
            <a:r>
              <a:rPr lang="pt-BR" sz="2400" dirty="0" smtClean="0"/>
              <a:t> Rio de Janeiro: Paz e Terra, 1996.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2400" dirty="0" smtClean="0"/>
              <a:t>HERNÁNDEZ, Fernando. </a:t>
            </a:r>
            <a:r>
              <a:rPr lang="pt-BR" sz="2400" i="1" dirty="0" smtClean="0"/>
              <a:t>A organização do currículo por Projetos de Trabalho.</a:t>
            </a:r>
            <a:r>
              <a:rPr lang="pt-BR" sz="2400" dirty="0" smtClean="0"/>
              <a:t> Porto Alegre: Artmed, 2000.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2400" dirty="0" smtClean="0">
                <a:effectLst/>
                <a:latin typeface="Open Sans"/>
              </a:rPr>
              <a:t>XAVIER, Maria </a:t>
            </a:r>
            <a:r>
              <a:rPr lang="pt-BR" sz="2400" dirty="0" err="1" smtClean="0">
                <a:effectLst/>
                <a:latin typeface="Open Sans"/>
              </a:rPr>
              <a:t>Luisa</a:t>
            </a:r>
            <a:r>
              <a:rPr lang="pt-BR" sz="2400" dirty="0" smtClean="0">
                <a:effectLst/>
                <a:latin typeface="Open Sans"/>
              </a:rPr>
              <a:t> Merino de Freitas. Planejamento: globalização, interdisciplinaridade e integração curricular. In: DALLA ZEN, Maria Isabel H.; </a:t>
            </a:r>
            <a:r>
              <a:rPr lang="pt-BR" sz="2400" dirty="0">
                <a:solidFill>
                  <a:srgbClr val="003366"/>
                </a:solidFill>
                <a:latin typeface="Open Sans"/>
              </a:rPr>
              <a:t>XAVIER, Maria </a:t>
            </a:r>
            <a:r>
              <a:rPr lang="pt-BR" sz="2400" dirty="0" err="1">
                <a:solidFill>
                  <a:srgbClr val="003366"/>
                </a:solidFill>
                <a:latin typeface="Open Sans"/>
              </a:rPr>
              <a:t>Luisa</a:t>
            </a:r>
            <a:r>
              <a:rPr lang="pt-BR" sz="2400" dirty="0">
                <a:solidFill>
                  <a:srgbClr val="003366"/>
                </a:solidFill>
                <a:latin typeface="Open Sans"/>
              </a:rPr>
              <a:t> Merino de </a:t>
            </a:r>
            <a:r>
              <a:rPr lang="pt-BR" sz="2400" dirty="0" smtClean="0">
                <a:solidFill>
                  <a:srgbClr val="003366"/>
                </a:solidFill>
                <a:latin typeface="Open Sans"/>
              </a:rPr>
              <a:t>Freitas (</a:t>
            </a:r>
            <a:r>
              <a:rPr lang="pt-BR" sz="2400" dirty="0" err="1" smtClean="0">
                <a:solidFill>
                  <a:srgbClr val="003366"/>
                </a:solidFill>
                <a:latin typeface="Open Sans"/>
              </a:rPr>
              <a:t>orgs</a:t>
            </a:r>
            <a:r>
              <a:rPr lang="pt-BR" sz="2400" dirty="0" smtClean="0">
                <a:solidFill>
                  <a:srgbClr val="003366"/>
                </a:solidFill>
                <a:latin typeface="Open Sans"/>
              </a:rPr>
              <a:t>.) Planejamento em destaque. 4 ed. Porto Alegre Mediação, 2011, p. 9-28.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PIBID UNESPAR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345" y="2780928"/>
            <a:ext cx="8280920" cy="3724275"/>
          </a:xfrm>
        </p:spPr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Acesso livre download de livros: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http</a:t>
            </a:r>
            <a:r>
              <a:rPr lang="pt-BR" dirty="0"/>
              <a:t>://www.pibidunespar.com.br/index.php/livros</a:t>
            </a:r>
          </a:p>
        </p:txBody>
      </p:sp>
    </p:spTree>
    <p:extLst>
      <p:ext uri="{BB962C8B-B14F-4D97-AF65-F5344CB8AC3E}">
        <p14:creationId xmlns:p14="http://schemas.microsoft.com/office/powerpoint/2010/main" val="2934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DIFERENCIAÇÃO E TERMOS RELACIONADOS: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MULTIDISCIPLINAR: modelo fragmentado em que há justaposição de disciplinas diversas, sem relação aparente entre si;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PLURIDISCIPLINAR: quando se justapõem disciplinas mais ou menos vizinhas nos domínios do conhecimento, formando-se áreas de estudo com conteúdos afins ou coordenação de área, com menor fragmentação (eixos norteadores).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DIFERENCIAÇÃO E TERMOS RELACIONADOS: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693025" cy="42275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INTERDISCIPLINAR: nova concepção do saber, frisando a interdependência, a interação, a comunicação existente entre as disciplinas e buscando a integração do conhecimento num todo harmônico e significativo.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TRANSDISCIPLINAR: quando há coordenação de todas as disciplinas num sistema lógico de conhecimentos, com livre trânsito de um campo de saber para outro.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ASPECTOS DA PRÁTICA DOCENTE INTERDISCIPLINAR (FAZENDA, 1994):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smtClean="0"/>
              <a:t>Movimento dialético: caráter teórico-prático e/ou prático- teórico;</a:t>
            </a:r>
          </a:p>
          <a:p>
            <a:pPr algn="just" eaLnBrk="1" hangingPunct="1"/>
            <a:r>
              <a:rPr lang="pt-BR" smtClean="0"/>
              <a:t>Memória-registro: escrita, leitura, revisão, releitura crítica de memória, enfim, reflexão sobre a ação.</a:t>
            </a:r>
          </a:p>
          <a:p>
            <a:pPr algn="just" eaLnBrk="1" hangingPunct="1"/>
            <a:r>
              <a:rPr lang="pt-BR" smtClean="0"/>
              <a:t>Parceria: </a:t>
            </a:r>
            <a:r>
              <a:rPr lang="pt-BR" i="1" smtClean="0"/>
              <a:t>mania</a:t>
            </a:r>
            <a:r>
              <a:rPr lang="pt-BR" smtClean="0"/>
              <a:t> de compartilhar- falas, espaços, presenças, história, postura, enfim, necessidade de troca.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ASPECTOS DA PRÁTICA DOCENTE INTERDISCIPLINAR (FAZENDA, 1994):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Perfil da sala de aula interdisciplinar: autoridade conquistada, humildade, cooperação, produção do conhecimento;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Respeito ao modo de ser de cada um, ao caminho que cada um empreende na busca de sua autonomia;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 A interdisciplinaridade decorre mais do encontro entre indivíduos do que entre disciplinas.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ASPECTOS DA PRÁTICA DOCENTE INTERDISCIPLINAR (FAZENDA, 1994):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mtClean="0"/>
              <a:t>Projetos interdisciplinares: intencionalidade, busca à totalidade do conhecimento, caminho marcado pela provisoriedade, nunca definitivo;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mtClean="0"/>
              <a:t>“Um projeto realmente interdisciplinar, não de nome, mas de intenção, alicerça-se em pressupostos epistemológicos e metodológicos que são periodicamente revisitados”(FAZENDA, 1994, p.87).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ASPECTOS DA PRÁTICA DOCENTE INTERDISCIPLINAR (FAZENDA, 1994):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362200"/>
            <a:ext cx="8064896" cy="3724275"/>
          </a:xfrm>
        </p:spPr>
        <p:txBody>
          <a:bodyPr/>
          <a:lstStyle/>
          <a:p>
            <a:pPr algn="just" eaLnBrk="1" hangingPunct="1"/>
            <a:r>
              <a:rPr lang="pt-BR" dirty="0" smtClean="0"/>
              <a:t>Aprender a pesquisar fazendo pesquisa: buscar a construção coletiva de um novo conhecimento prático e/ou teórico;</a:t>
            </a:r>
          </a:p>
          <a:p>
            <a:pPr algn="just" eaLnBrk="1" hangingPunct="1"/>
            <a:r>
              <a:rPr lang="pt-BR" dirty="0" smtClean="0"/>
              <a:t>“Interdisciplinaridade não é categoria de conhecimento, mas de </a:t>
            </a:r>
            <a:r>
              <a:rPr lang="pt-BR" i="1" dirty="0" smtClean="0"/>
              <a:t>ação</a:t>
            </a:r>
            <a:r>
              <a:rPr lang="pt-BR" dirty="0" smtClean="0"/>
              <a:t>”.(FAZENDA, 1994, p.89). Ação essa que interliga contexto real (vivido, percebido e concebido) a contexto estudado. Âmbito correlacional senso comum e saber científico = conhecimento.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/>
              <a:t>ENSINO-APRENDIZAGEM INTERDISCIPLINAR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dirty="0"/>
              <a:t>“O mundo, além de ser fragmentado, é também globalizado. [...] É oportuno promover mudança na maneira de ver o ensino e a aprendizagem </a:t>
            </a:r>
            <a:r>
              <a:rPr lang="pt-BR" dirty="0" smtClean="0"/>
              <a:t>[...] tendo </a:t>
            </a:r>
            <a:r>
              <a:rPr lang="pt-BR" dirty="0"/>
              <a:t>o coletivo como fundamental, podemos criar uma metodologia que tenha como princípio a interdisciplinaridade, ou um trabalho mais integrado, para superar a compartimentação entre os saberes e promover a apreensão de conteúdos vinculados à realidade dos alunos” (PONTUSCHKA, 2006, p. 190-1)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1038</TotalTime>
  <Words>1267</Words>
  <Application>Microsoft Office PowerPoint</Application>
  <PresentationFormat>Apresentação na tela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Cápsulas</vt:lpstr>
      <vt:lpstr>INTERDISCIPLINARIDADE E ESTRÁTÉGIAS DIDÁTICAS ALTERNATIVAS</vt:lpstr>
      <vt:lpstr>OBSTÁCULOS DA INTERDISCIPLINARIDADE:</vt:lpstr>
      <vt:lpstr>DIFERENCIAÇÃO E TERMOS RELACIONADOS:</vt:lpstr>
      <vt:lpstr>DIFERENCIAÇÃO E TERMOS RELACIONADOS:</vt:lpstr>
      <vt:lpstr>ASPECTOS DA PRÁTICA DOCENTE INTERDISCIPLINAR (FAZENDA, 1994):</vt:lpstr>
      <vt:lpstr>ASPECTOS DA PRÁTICA DOCENTE INTERDISCIPLINAR (FAZENDA, 1994):</vt:lpstr>
      <vt:lpstr>ASPECTOS DA PRÁTICA DOCENTE INTERDISCIPLINAR (FAZENDA, 1994):</vt:lpstr>
      <vt:lpstr>ASPECTOS DA PRÁTICA DOCENTE INTERDISCIPLINAR (FAZENDA, 1994):</vt:lpstr>
      <vt:lpstr>ENSINO-APRENDIZAGEM INTERDISCIPLINAR</vt:lpstr>
      <vt:lpstr>A AÇÃO INTERDISCIPLINAR</vt:lpstr>
      <vt:lpstr>PLANEJAMENTO INTERDISCIPLINAR</vt:lpstr>
      <vt:lpstr>ATIVIDADES SIGNIFICATIVAS</vt:lpstr>
      <vt:lpstr>VAMOS EXPERIMENTAR: Ditado topológico</vt:lpstr>
      <vt:lpstr>Apresentação do PowerPoint</vt:lpstr>
      <vt:lpstr>OFICINA PEDAGÓGICA</vt:lpstr>
      <vt:lpstr>SEQUÊNCIA DIDÁTICA</vt:lpstr>
      <vt:lpstr>PROJETO DE TRABALHO</vt:lpstr>
      <vt:lpstr>Apresentação do PowerPoint</vt:lpstr>
      <vt:lpstr>INTERDISCIPLINARIDADE: ESTRATÉGIAS DIDÁTICAS ALTERNATIVAS</vt:lpstr>
      <vt:lpstr>INTERDISCIPLINARIDADE: ESTRATÉGIAS DIDÁTICAS ALTERNATIVAS</vt:lpstr>
      <vt:lpstr>INTERDISCIPLINARIDADE: ESTRATÉGIAS DIDÁTICAS ALTERNATIVAS</vt:lpstr>
      <vt:lpstr>EM SÍNTESE</vt:lpstr>
      <vt:lpstr>EM SÍNTESE</vt:lpstr>
      <vt:lpstr>REFERÊNCIAS:</vt:lpstr>
      <vt:lpstr>REFERÊNCIAS:</vt:lpstr>
      <vt:lpstr>PIBID UNESPAR</vt:lpstr>
    </vt:vector>
  </TitlesOfParts>
  <Company>Kille®Soft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INTERDISCIPLINARIDADE NA PRÁTICA EDUCATIVA</dc:title>
  <dc:creator>UJIIE</dc:creator>
  <cp:lastModifiedBy>Nájela Ujiie</cp:lastModifiedBy>
  <cp:revision>62</cp:revision>
  <dcterms:created xsi:type="dcterms:W3CDTF">2007-10-15T17:00:06Z</dcterms:created>
  <dcterms:modified xsi:type="dcterms:W3CDTF">2019-08-09T21:25:44Z</dcterms:modified>
</cp:coreProperties>
</file>