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58" r:id="rId13"/>
    <p:sldId id="265" r:id="rId14"/>
    <p:sldId id="271" r:id="rId15"/>
    <p:sldId id="259" r:id="rId16"/>
    <p:sldId id="272" r:id="rId17"/>
    <p:sldId id="273" r:id="rId18"/>
    <p:sldId id="274" r:id="rId19"/>
    <p:sldId id="275" r:id="rId20"/>
    <p:sldId id="276" r:id="rId21"/>
    <p:sldId id="279" r:id="rId22"/>
    <p:sldId id="278" r:id="rId23"/>
    <p:sldId id="277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14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AF48F6-CAFC-4204-9087-B9BF73B8F81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A13E1-0310-4D67-937B-A4C44C479242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31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7C81B-2E5F-4945-B5DE-7F620E453A69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7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2941D-A86B-472A-B43A-D5FCF458DC5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304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46D18-3683-4F11-B65A-F1A2874E0D8F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79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A6F5B-F99F-4E8D-9A2C-0C7BB1918466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10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ABDCD-0C5D-4F1F-A8B4-16664443B128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45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51681-8628-4C62-9C96-B7B718C5C4C0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775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0BE8B-61FF-4991-907C-801655AF7E37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98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7A71F-8C82-4DBE-8B56-A20DAF4F6A4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226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4DC85-345B-44BB-8D9A-7CB5DBAD13F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08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11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/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40B91F3-2A22-45E8-8F05-3E9C2ECE37D5}" type="slidenum">
              <a:rPr lang="pt-BR"/>
              <a:pPr/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828800"/>
            <a:ext cx="8136904" cy="1736725"/>
          </a:xfrm>
        </p:spPr>
        <p:txBody>
          <a:bodyPr/>
          <a:lstStyle/>
          <a:p>
            <a:r>
              <a:rPr lang="pt-BR" sz="4400" dirty="0"/>
              <a:t>PLANEJAMENTO E PLANO DE AULA: 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>elementos norteadores</a:t>
            </a:r>
            <a:endParaRPr lang="pt-BR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21163"/>
            <a:ext cx="6400800" cy="1417637"/>
          </a:xfrm>
        </p:spPr>
        <p:txBody>
          <a:bodyPr/>
          <a:lstStyle/>
          <a:p>
            <a:r>
              <a:rPr lang="pt-BR" dirty="0"/>
              <a:t>Profa</a:t>
            </a:r>
            <a:r>
              <a:rPr lang="pt-BR" dirty="0" smtClean="0"/>
              <a:t>. </a:t>
            </a:r>
            <a:r>
              <a:rPr lang="pt-BR" dirty="0"/>
              <a:t>Nájela Tavares Ujiie</a:t>
            </a:r>
            <a:br>
              <a:rPr lang="pt-BR" dirty="0"/>
            </a:br>
            <a:r>
              <a:rPr lang="pt-BR" dirty="0" smtClean="0"/>
              <a:t>UNESPAR – UTFPR/PPGECT</a:t>
            </a:r>
            <a:endParaRPr lang="pt-BR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1322387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4664"/>
            <a:ext cx="1463675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76063"/>
            <a:ext cx="1225550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/>
              <a:t>PLANEJAMENTO CURRICULAR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Elaboração e fixação do currículo pleno.</a:t>
            </a:r>
          </a:p>
          <a:p>
            <a:pPr algn="just">
              <a:lnSpc>
                <a:spcPct val="90000"/>
              </a:lnSpc>
            </a:pPr>
            <a:r>
              <a:rPr lang="pt-BR"/>
              <a:t>As diretrizes curriculares nacionais são definidas pelo CNE, por meio da CEB (instituições escolares) e CES (instituições superiores). Oferecendo ampla autonomia na composição da matriz curricular, composição das disciplinas e carga horária que integralizarão os seus cursos, respeitando as disposições gerais.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PLANEJAMENTO DO ENSINO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pt-BR"/>
              <a:t>Nível mais concreto de ação a cargo do professor, condição essencial para o êxito do trabalho docente. Entretanto, o planejamento do ensino não é um pacote fechado após sua elaboração. É algo flexível que pode ser alterado pela demanda, de acordo com o feedback dos alunos; às vezes exigindo redefinição de objetivos, acréscimo ou supressão de conteúdos ou mudança nas estratégias de ensino.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REFINANDO O CONCEITO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/>
              <a:t>Planejamento do ensino é um instrumento estratégico da ação educativa, que conta com a singularidade educador-educando, sendo formalizador da dinâmica pedagógica, ao passo que contempla conhecimentos, aspectos metodológicos, gostos e interesses dos parceiros educacionais, bem como a reflexão na e sobre a ação. É condutor do percurso e base da avaliação.</a:t>
            </a:r>
          </a:p>
          <a:p>
            <a:pPr>
              <a:buFont typeface="Wingdings" pitchFamily="2" charset="2"/>
              <a:buNone/>
            </a:pPr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/>
              <a:t>ELEMENTOS DO PLANEJAMENTO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pt-BR"/>
              <a:t>Diagnóstico: conhecimento da realidade;</a:t>
            </a:r>
          </a:p>
          <a:p>
            <a:pPr algn="just">
              <a:lnSpc>
                <a:spcPct val="90000"/>
              </a:lnSpc>
            </a:pPr>
            <a:r>
              <a:rPr lang="pt-BR"/>
              <a:t>Plano: delineamento apoiado na realidade;</a:t>
            </a:r>
          </a:p>
          <a:p>
            <a:pPr algn="just">
              <a:lnSpc>
                <a:spcPct val="90000"/>
              </a:lnSpc>
            </a:pPr>
            <a:r>
              <a:rPr lang="pt-BR"/>
              <a:t>Execução: desenvolvimento do plano, das atividades num tempo-espaço, visando o alcance de metas, ou seja, objetivos pretendidos;</a:t>
            </a:r>
          </a:p>
          <a:p>
            <a:pPr algn="just">
              <a:lnSpc>
                <a:spcPct val="90000"/>
              </a:lnSpc>
            </a:pPr>
            <a:r>
              <a:rPr lang="pt-BR"/>
              <a:t>Avaliação: coleta, análise e interpretação dos dados relativos ao progresso dos alunos, realizada ao longo de todo o processo.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/>
              <a:t>PLANEJAMENTO/AVALIAÇÃO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pt-BR"/>
              <a:t>Existe relação de complementaridade entre planejamento e avaliação, esses elementos do ensino são parceiros incontestes.</a:t>
            </a:r>
          </a:p>
          <a:p>
            <a:pPr algn="just">
              <a:lnSpc>
                <a:spcPct val="90000"/>
              </a:lnSpc>
            </a:pPr>
            <a:r>
              <a:rPr lang="pt-BR"/>
              <a:t>É essencial ao planejamento ser claro e compreensível aos envolvidos diretos, favorecedor da avaliação na e sobre a ação educacional, escapando do olhar ingênuo para uma observação profunda, crítica e significativa.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/>
              <a:t>FINALIDADES DO PLANEJAMENTO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pt-BR" sz="2800"/>
              <a:t>Organizar antecipadamente a ação educativa;</a:t>
            </a:r>
          </a:p>
          <a:p>
            <a:pPr algn="just">
              <a:lnSpc>
                <a:spcPct val="80000"/>
              </a:lnSpc>
            </a:pPr>
            <a:r>
              <a:rPr lang="pt-BR" sz="2800"/>
              <a:t>Evitar a improvisação, mas dar lugar a provisoriedade;</a:t>
            </a:r>
          </a:p>
          <a:p>
            <a:pPr algn="just">
              <a:lnSpc>
                <a:spcPct val="80000"/>
              </a:lnSpc>
            </a:pPr>
            <a:r>
              <a:rPr lang="pt-BR" sz="2800"/>
              <a:t>Conduzir os educandos ao alcance de objetivos;</a:t>
            </a:r>
          </a:p>
          <a:p>
            <a:pPr algn="just">
              <a:lnSpc>
                <a:spcPct val="80000"/>
              </a:lnSpc>
            </a:pPr>
            <a:r>
              <a:rPr lang="pt-BR" sz="2800"/>
              <a:t>Distribuir em equilíbrio o tempo educativo (livre/dirigido);</a:t>
            </a:r>
          </a:p>
          <a:p>
            <a:pPr algn="just">
              <a:lnSpc>
                <a:spcPct val="80000"/>
              </a:lnSpc>
            </a:pPr>
            <a:r>
              <a:rPr lang="pt-BR" sz="2800"/>
              <a:t>Atingir a coordenação dos conteúdos e das atividades pedagógicas;</a:t>
            </a:r>
          </a:p>
          <a:p>
            <a:pPr algn="just">
              <a:lnSpc>
                <a:spcPct val="80000"/>
              </a:lnSpc>
            </a:pPr>
            <a:r>
              <a:rPr lang="pt-BR" sz="2800"/>
              <a:t>Avaliar o caminho no caminhar e ao final da jornada, a fim de superar dificuldades e traçar novos rumos educacionais.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PLANO DE ENSINO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/>
              <a:t>Roteiro abreviado e esquemático para a condução da ação docente.</a:t>
            </a:r>
          </a:p>
          <a:p>
            <a:pPr algn="just"/>
            <a:r>
              <a:rPr lang="pt-BR"/>
              <a:t>Plano da disciplina: forma global das ações a serem desenvolvidas durante o semestre ou ano letivo.</a:t>
            </a:r>
          </a:p>
          <a:p>
            <a:pPr algn="just"/>
            <a:r>
              <a:rPr lang="pt-BR"/>
              <a:t>Plano da unidade e/ou plano de aulas: documento mais pormenorizado, eixo norteador das ações educacionais.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PROFESSOR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/>
              <a:t>“O professor universitário, ao assumir uma disciplina, precisa tomar uma série de decisões. Precisa, por exemplo, decidir acerca dos objetivos a serem alcançados pelos alunos, do conteúdo programático adequado para o alcance desses objetivos, das estratégias e dos recursos que vai adotar para facilitar a aprendizagem, dos critérios de avaliação etc” (GIL, 2009, p. 99).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/>
              <a:t>Princípios norteadores para elaboração de um plano de ensino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91512" cy="4608512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pt-BR" sz="3000"/>
              <a:t>“a) relacionar-se intimamente com o plano curricular de modo garantir coerência do curso como um todo;</a:t>
            </a:r>
          </a:p>
          <a:p>
            <a:pPr algn="just">
              <a:buFont typeface="Wingdings" pitchFamily="2" charset="2"/>
              <a:buNone/>
            </a:pPr>
            <a:r>
              <a:rPr lang="pt-BR" sz="3000"/>
              <a:t>b) ser elaborado com linguagem clara, precisa e concisa;</a:t>
            </a:r>
          </a:p>
          <a:p>
            <a:pPr algn="just">
              <a:buFont typeface="Wingdings" pitchFamily="2" charset="2"/>
              <a:buNone/>
            </a:pPr>
            <a:r>
              <a:rPr lang="pt-BR" sz="3000"/>
              <a:t>c) adaptar-se às necessidades, capacidades e interesses dos estudantes;</a:t>
            </a:r>
          </a:p>
          <a:p>
            <a:pPr algn="just">
              <a:buFont typeface="Wingdings" pitchFamily="2" charset="2"/>
              <a:buNone/>
            </a:pPr>
            <a:r>
              <a:rPr lang="pt-BR" sz="3000"/>
              <a:t>d) ser elaborado com base em objetivos realistas, levando em consideração os meios disponíveis para alcançá-los;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e) Envolver conteúdos que efetivamente constituam meios para o alcance dos objetivos;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f) Prever tempo suficiente para garantir a assimilação dos conteúdos pelos estudantes;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g) Ser suficientemente flexível para possibilitar o ajustamento a situações que não foram previstas;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h) Possibilitar a avaliação objetiva de sua eficiência e eficácia.” (GIL, 2009, p.101)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ZELADOR DA FONTE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pt-BR" sz="2800"/>
              <a:t>Conta uma lenda austríaca que em determinado povoado, havia um pacato habitante da floresta que foi contratado pelo Conselho Municipal para cuidar das piscinas que guarneciam a fonte de água da comunidade. </a:t>
            </a:r>
            <a:br>
              <a:rPr lang="pt-BR" sz="2800"/>
            </a:br>
            <a:r>
              <a:rPr lang="pt-BR" sz="2800"/>
              <a:t> </a:t>
            </a:r>
            <a:br>
              <a:rPr lang="pt-BR" sz="2800"/>
            </a:br>
            <a:r>
              <a:rPr lang="pt-BR" sz="2800"/>
              <a:t>O cavalheiro com silenciosa regularidade, inspecionava as colinas, retirava folhas e galhos secos, limpava o limo que poderia contaminar o fluxo da corrente de água fresca. Ninguém lhe observava as longas horas de caminhada ao redor das colinas, nem o esforço para a retirada de entulhos.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MODELO DE PLANO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dirty="0"/>
              <a:t>Não existe um modelo rígido a ser seguido na elaboração de um plano, basta que seja norte para quem o elaborou e claro aos interessados diretos. Portanto, necessita de </a:t>
            </a:r>
            <a:r>
              <a:rPr lang="pt-BR" dirty="0" err="1"/>
              <a:t>seqüência</a:t>
            </a:r>
            <a:r>
              <a:rPr lang="pt-BR" dirty="0"/>
              <a:t> coerente entre os elementos a serem considerados no processo de ensino-aprendizagem </a:t>
            </a:r>
            <a:r>
              <a:rPr lang="pt-BR" dirty="0" smtClean="0"/>
              <a:t>(tema, </a:t>
            </a:r>
            <a:r>
              <a:rPr lang="pt-BR" dirty="0"/>
              <a:t>objetivos, conteúdos, metodologia, avaliação e referências).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r>
              <a:rPr lang="pt-BR" dirty="0"/>
              <a:t>ITENS </a:t>
            </a:r>
            <a:r>
              <a:rPr lang="pt-BR" dirty="0" smtClean="0"/>
              <a:t>DE UM PLANO</a:t>
            </a:r>
            <a:endParaRPr lang="pt-BR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362950" cy="53276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t-BR" sz="2400" b="1" dirty="0"/>
              <a:t>1- Identificação </a:t>
            </a:r>
            <a:r>
              <a:rPr lang="pt-BR" sz="2400" dirty="0" smtClean="0"/>
              <a:t>(professor</a:t>
            </a:r>
            <a:r>
              <a:rPr lang="pt-BR" sz="2400" dirty="0"/>
              <a:t>, turma, ano, período)</a:t>
            </a:r>
          </a:p>
          <a:p>
            <a:pPr algn="just">
              <a:lnSpc>
                <a:spcPct val="80000"/>
              </a:lnSpc>
            </a:pPr>
            <a:r>
              <a:rPr lang="pt-BR" sz="2400" b="1" dirty="0"/>
              <a:t>2 - Tempo estimado </a:t>
            </a:r>
            <a:r>
              <a:rPr lang="pt-BR" sz="2400" dirty="0"/>
              <a:t>(quantas aulas?)</a:t>
            </a:r>
          </a:p>
          <a:p>
            <a:pPr algn="just">
              <a:lnSpc>
                <a:spcPct val="80000"/>
              </a:lnSpc>
            </a:pPr>
            <a:r>
              <a:rPr lang="pt-BR" sz="2400" b="1" dirty="0"/>
              <a:t>3- TEMA </a:t>
            </a:r>
            <a:r>
              <a:rPr lang="pt-BR" sz="2400" dirty="0"/>
              <a:t>(assunto abordado)</a:t>
            </a:r>
          </a:p>
          <a:p>
            <a:pPr algn="just">
              <a:lnSpc>
                <a:spcPct val="80000"/>
              </a:lnSpc>
            </a:pPr>
            <a:r>
              <a:rPr lang="pt-BR" sz="2400" b="1" dirty="0"/>
              <a:t>4- OBJETIVOS </a:t>
            </a:r>
            <a:r>
              <a:rPr lang="pt-BR" sz="2400" dirty="0"/>
              <a:t>(metas a ser alcançada)</a:t>
            </a:r>
          </a:p>
          <a:p>
            <a:pPr algn="just">
              <a:lnSpc>
                <a:spcPct val="80000"/>
              </a:lnSpc>
            </a:pPr>
            <a:r>
              <a:rPr lang="pt-BR" sz="2400" b="1" dirty="0" smtClean="0"/>
              <a:t>5- </a:t>
            </a:r>
            <a:r>
              <a:rPr lang="pt-BR" sz="2400" b="1" dirty="0"/>
              <a:t>CONTEÚDO: </a:t>
            </a:r>
            <a:r>
              <a:rPr lang="pt-BR" sz="2400" dirty="0"/>
              <a:t>(o que será ensinado? quais </a:t>
            </a:r>
            <a:r>
              <a:rPr lang="pt-BR" sz="2400" dirty="0" err="1"/>
              <a:t>sub-temas</a:t>
            </a:r>
            <a:r>
              <a:rPr lang="pt-BR" sz="2400" dirty="0"/>
              <a:t> serão trabalhados a partir do tema?)</a:t>
            </a:r>
            <a:endParaRPr lang="pt-BR" sz="2400" b="1" dirty="0"/>
          </a:p>
          <a:p>
            <a:pPr algn="just">
              <a:lnSpc>
                <a:spcPct val="80000"/>
              </a:lnSpc>
            </a:pPr>
            <a:r>
              <a:rPr lang="pt-BR" sz="2400" b="1" dirty="0"/>
              <a:t>6- METODOLOGIA: </a:t>
            </a:r>
            <a:r>
              <a:rPr lang="pt-BR" sz="2400" dirty="0"/>
              <a:t>(ação executora o como?)</a:t>
            </a:r>
            <a:endParaRPr lang="pt-BR" sz="2400" b="1" dirty="0"/>
          </a:p>
          <a:p>
            <a:pPr algn="just">
              <a:lnSpc>
                <a:spcPct val="80000"/>
              </a:lnSpc>
            </a:pPr>
            <a:r>
              <a:rPr lang="pt-BR" sz="2400" b="1" dirty="0"/>
              <a:t>6.1- RECURSOS </a:t>
            </a:r>
            <a:r>
              <a:rPr lang="pt-BR" sz="2400" dirty="0"/>
              <a:t>(materiais curriculares que serão utilizados?)</a:t>
            </a:r>
          </a:p>
          <a:p>
            <a:pPr algn="just">
              <a:lnSpc>
                <a:spcPct val="80000"/>
              </a:lnSpc>
            </a:pPr>
            <a:r>
              <a:rPr lang="pt-BR" sz="2400" b="1" dirty="0" smtClean="0"/>
              <a:t>6.2- ESTRATÉGIAS DIDATICAS E ATIVIDADES </a:t>
            </a:r>
            <a:r>
              <a:rPr lang="pt-BR" sz="2400" dirty="0" smtClean="0"/>
              <a:t>(detalhamento </a:t>
            </a:r>
            <a:r>
              <a:rPr lang="pt-BR" sz="2400" dirty="0"/>
              <a:t>do como fazer?)</a:t>
            </a:r>
            <a:endParaRPr lang="pt-BR" sz="2400" b="1" dirty="0"/>
          </a:p>
          <a:p>
            <a:pPr algn="just">
              <a:lnSpc>
                <a:spcPct val="80000"/>
              </a:lnSpc>
            </a:pPr>
            <a:r>
              <a:rPr lang="pt-BR" sz="2400" b="1" dirty="0"/>
              <a:t>7- AVALIAÇÃO:</a:t>
            </a:r>
            <a:r>
              <a:rPr lang="pt-BR" sz="2400" dirty="0"/>
              <a:t> (tem que ter conexão com conteúdos e objetivos)</a:t>
            </a:r>
            <a:endParaRPr lang="pt-BR" sz="2400" b="1" dirty="0"/>
          </a:p>
          <a:p>
            <a:pPr algn="just">
              <a:lnSpc>
                <a:spcPct val="80000"/>
              </a:lnSpc>
            </a:pPr>
            <a:r>
              <a:rPr lang="pt-BR" sz="2400" b="1" dirty="0"/>
              <a:t>8- REFERÊNCIAS: </a:t>
            </a:r>
            <a:r>
              <a:rPr lang="pt-BR" sz="2400" dirty="0"/>
              <a:t>(bibliografia consultada e utilizada)</a:t>
            </a:r>
            <a:endParaRPr lang="pt-BR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CONSIDERAÇÕES FINAIS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sz="2400" dirty="0"/>
              <a:t>O planejamento é imprescindível seja na ação educacional ou na vida, para que consigamos realizar ações grandiosas e transformadoras da sociedade e que </a:t>
            </a:r>
            <a:r>
              <a:rPr lang="pt-BR" sz="2400" dirty="0" err="1"/>
              <a:t>sa</a:t>
            </a:r>
            <a:r>
              <a:rPr lang="pt-BR" sz="2400" dirty="0"/>
              <a:t> do mundo.</a:t>
            </a:r>
          </a:p>
          <a:p>
            <a:pPr algn="just">
              <a:lnSpc>
                <a:spcPct val="90000"/>
              </a:lnSpc>
            </a:pPr>
            <a:r>
              <a:rPr lang="pt-BR" sz="2400" dirty="0"/>
              <a:t>Ação-reflexão-ação sempre! </a:t>
            </a:r>
            <a:endParaRPr lang="pt-BR" sz="2400" dirty="0" smtClean="0"/>
          </a:p>
          <a:p>
            <a:pPr algn="just">
              <a:lnSpc>
                <a:spcPct val="90000"/>
              </a:lnSpc>
            </a:pPr>
            <a:r>
              <a:rPr lang="pt-BR" sz="2400" dirty="0" smtClean="0"/>
              <a:t>Focalize a abordagem CTS como base para o planejamento.</a:t>
            </a:r>
            <a:endParaRPr lang="pt-BR" sz="2400" dirty="0"/>
          </a:p>
          <a:p>
            <a:pPr algn="just">
              <a:lnSpc>
                <a:spcPct val="90000"/>
              </a:lnSpc>
            </a:pPr>
            <a:r>
              <a:rPr lang="pt-BR" sz="2400" dirty="0"/>
              <a:t>Z</a:t>
            </a:r>
            <a:r>
              <a:rPr lang="pt-BR" sz="2400" i="1" dirty="0"/>
              <a:t>ele pela fonte</a:t>
            </a:r>
            <a:r>
              <a:rPr lang="pt-BR" sz="2400" dirty="0"/>
              <a:t>, preveja  e anteveja o resultado de seu trabalho docente, não seja um </a:t>
            </a:r>
            <a:r>
              <a:rPr lang="pt-BR" sz="2400" i="1" dirty="0"/>
              <a:t>membro do conselho da cidade.</a:t>
            </a:r>
          </a:p>
          <a:p>
            <a:pPr algn="just">
              <a:lnSpc>
                <a:spcPct val="90000"/>
              </a:lnSpc>
            </a:pPr>
            <a:r>
              <a:rPr lang="pt-BR" sz="2400" dirty="0"/>
              <a:t>“Frente a tempestade o marinheiro pessimista se queixa do vento, o otimista espera que ele mude e o realista ajusta as velas". William George Ward</a:t>
            </a:r>
            <a:endParaRPr lang="pt-BR" sz="2400" i="1" dirty="0"/>
          </a:p>
          <a:p>
            <a:pPr algn="just">
              <a:lnSpc>
                <a:spcPct val="90000"/>
              </a:lnSpc>
            </a:pPr>
            <a:r>
              <a:rPr lang="pt-BR" sz="2400" dirty="0" smtClean="0"/>
              <a:t>Professores espero </a:t>
            </a:r>
            <a:r>
              <a:rPr lang="pt-BR" sz="2400" dirty="0"/>
              <a:t>que a cada dia sejamos marinheiros realistas, como pontua o autor supra citado, e façamos o nosso trabalho almejando uma educação </a:t>
            </a:r>
            <a:r>
              <a:rPr lang="pt-BR" sz="2400" dirty="0" smtClean="0"/>
              <a:t>cidadã/CTS: emancipatória </a:t>
            </a:r>
            <a:r>
              <a:rPr lang="pt-BR" sz="2400" dirty="0"/>
              <a:t>e libertária.</a:t>
            </a:r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REFERÊNCIAS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pt-BR" sz="2600" dirty="0"/>
              <a:t>FREIRE, Paulo.</a:t>
            </a:r>
            <a:r>
              <a:rPr lang="pt-BR" sz="2600" b="1" dirty="0"/>
              <a:t> Pedagogia da autonomia. </a:t>
            </a:r>
            <a:r>
              <a:rPr lang="pt-BR" sz="2600" dirty="0"/>
              <a:t>Rio de Janeiro: Paz e Terra, 1999. </a:t>
            </a:r>
          </a:p>
          <a:p>
            <a:pPr algn="just">
              <a:lnSpc>
                <a:spcPct val="80000"/>
              </a:lnSpc>
            </a:pPr>
            <a:r>
              <a:rPr lang="pt-BR" sz="2600" dirty="0"/>
              <a:t>GIL, </a:t>
            </a:r>
            <a:r>
              <a:rPr lang="pt-BR" sz="2600" dirty="0" err="1"/>
              <a:t>Antonio</a:t>
            </a:r>
            <a:r>
              <a:rPr lang="pt-BR" sz="2600" dirty="0"/>
              <a:t> Carlos. </a:t>
            </a:r>
            <a:r>
              <a:rPr lang="pt-BR" sz="2600" b="1" dirty="0"/>
              <a:t>Didática do Ensino Superior. </a:t>
            </a:r>
            <a:r>
              <a:rPr lang="pt-BR" sz="2600" dirty="0"/>
              <a:t>São Paulo: Atlas, 2009.</a:t>
            </a:r>
          </a:p>
          <a:p>
            <a:pPr algn="just">
              <a:lnSpc>
                <a:spcPct val="80000"/>
              </a:lnSpc>
            </a:pPr>
            <a:r>
              <a:rPr lang="pt-BR" sz="2600" dirty="0" smtClean="0"/>
              <a:t>KRASILCHIK, M., MARANDINO, M. Ensino de Ciências e Cidadania. 2 ed. São Paulo: Editora Moderna. 2007.</a:t>
            </a:r>
          </a:p>
          <a:p>
            <a:pPr algn="just">
              <a:lnSpc>
                <a:spcPct val="80000"/>
              </a:lnSpc>
            </a:pPr>
            <a:r>
              <a:rPr lang="pt-BR" sz="2600" dirty="0" smtClean="0"/>
              <a:t>OLIVEIRA</a:t>
            </a:r>
            <a:r>
              <a:rPr lang="pt-BR" sz="2600" dirty="0"/>
              <a:t>, M. R. N. S. </a:t>
            </a:r>
            <a:r>
              <a:rPr lang="pt-BR" sz="2600" b="1" dirty="0"/>
              <a:t>A reconstrução da Didática: </a:t>
            </a:r>
            <a:r>
              <a:rPr lang="pt-BR" sz="2600" dirty="0"/>
              <a:t>elementos teórico-metodológicos. Campinas-SP: Papirus, 1992.</a:t>
            </a:r>
          </a:p>
          <a:p>
            <a:pPr algn="just">
              <a:lnSpc>
                <a:spcPct val="80000"/>
              </a:lnSpc>
            </a:pPr>
            <a:r>
              <a:rPr lang="pt-BR" sz="2600" dirty="0"/>
              <a:t>SACRISTÁN, J. G. &amp; GÓMES, A. I. P. </a:t>
            </a:r>
            <a:r>
              <a:rPr lang="pt-BR" sz="2600" b="1" dirty="0"/>
              <a:t>Compreender e transformar o ensino. </a:t>
            </a:r>
            <a:r>
              <a:rPr lang="pt-BR" sz="2600" dirty="0"/>
              <a:t>Porto Alegre: Artmed, 1998.</a:t>
            </a:r>
          </a:p>
          <a:p>
            <a:pPr algn="just">
              <a:lnSpc>
                <a:spcPct val="80000"/>
              </a:lnSpc>
            </a:pPr>
            <a:r>
              <a:rPr lang="pt-BR" sz="2600" dirty="0"/>
              <a:t>ZABALA, </a:t>
            </a:r>
            <a:r>
              <a:rPr lang="pt-BR" sz="2600" dirty="0" err="1"/>
              <a:t>Antoni</a:t>
            </a:r>
            <a:r>
              <a:rPr lang="pt-BR" sz="2600" dirty="0"/>
              <a:t>. </a:t>
            </a:r>
            <a:r>
              <a:rPr lang="pt-BR" sz="2600" b="1" dirty="0"/>
              <a:t>A Prática Educativa:</a:t>
            </a:r>
            <a:r>
              <a:rPr lang="pt-BR" sz="2600" dirty="0"/>
              <a:t> como ensinar. Porto Alegre: Artmed, 1998.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496300" cy="590391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t-BR" sz="2400"/>
              <a:t>Aos poucos, o povoado começou a atrair turistas. Cisnes graciosos passaram a nadar pela água cristalina. </a:t>
            </a:r>
            <a:br>
              <a:rPr lang="pt-BR" sz="2400"/>
            </a:br>
            <a:r>
              <a:rPr lang="pt-BR" sz="2400"/>
              <a:t>Rodas d´água de várias empresas da região começaram a girar dia e noite. As plantações eram naturalmente irrigadas, a paisagem vista dos restaurantes era de uma beleza extraordinária. </a:t>
            </a:r>
            <a:br>
              <a:rPr lang="pt-BR" sz="2400"/>
            </a:br>
            <a:r>
              <a:rPr lang="pt-BR" sz="2400"/>
              <a:t>Os anos foram passando.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pt-BR" sz="2400"/>
          </a:p>
          <a:p>
            <a:pPr algn="just">
              <a:lnSpc>
                <a:spcPct val="80000"/>
              </a:lnSpc>
            </a:pPr>
            <a:r>
              <a:rPr lang="pt-BR" sz="2400"/>
              <a:t>Certo dia, o Conselho da cidade se reuniu, como fazia semestralmente. Um dos membros do Conselho resolveu inspecionar o orçamento e colocou os olhos no salário pago ao zelador da fonte. De imediato, alertou aos demais e fez um longo discurso a respeito de como aquele velho estava sendo pago há anos, pela cidade. E para quê? O que é que ele fazia, afinal? Era um estranho guarda da reserva florestal, sem utilidade alguma. Seu discurso a todos convenceu. O Conselho Municipal dispensou o trabalho do zelador da fonte de imediato</a:t>
            </a:r>
            <a:r>
              <a:rPr lang="pt-BR" sz="2000"/>
              <a:t>.</a:t>
            </a:r>
            <a:r>
              <a:rPr lang="pt-BR" sz="1600"/>
              <a:t> </a:t>
            </a:r>
            <a:br>
              <a:rPr lang="pt-BR" sz="1600"/>
            </a:br>
            <a:r>
              <a:rPr lang="pt-BR" sz="1600"/>
              <a:t/>
            </a:r>
            <a:br>
              <a:rPr lang="pt-BR" sz="1600"/>
            </a:br>
            <a:endParaRPr lang="pt-BR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pt-BR" sz="2600"/>
              <a:t>Nas semanas seguintes, nada de novo. Mas no outono, as árvores começaram a perder as folhas. Pequenos galhos caíam nas piscinas formadas pelas nascentes. Certa tarde, alguém notou uma coloração meio amarelada na fonte. Dois dias depois, a água estava escura.  Mais uma semana e uma película de lodo cobria toda a superfície ao longo das margens. O mau cheiro começou a ser exalado. Os cisnes emigraram para outras bandas. As rodas d´água começaram a girar lentamente, depois pararam. Os turistas abandonaram o local. A enfermidade chegou ao povoado. </a:t>
            </a:r>
            <a:br>
              <a:rPr lang="pt-BR" sz="2600"/>
            </a:br>
            <a:r>
              <a:rPr lang="pt-BR" sz="2600"/>
              <a:t> 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algn="just"/>
            <a:r>
              <a:rPr lang="pt-BR" sz="2800"/>
              <a:t>O Conselho Municipal tornou a se reunir, em sessão extraordinária e reconheceu o erro grosseiro cometido. Imediatamente, tratou de novamente contratar o zelador da fonte. Algumas semanas depois, as águas do autêntico rio da vida começaram a clarear. As rodas d´água voltaram a funcionar. Voltaram os cisnes e a vida foi retomando seu curso. </a:t>
            </a:r>
            <a:br>
              <a:rPr lang="pt-BR" sz="2800"/>
            </a:br>
            <a:r>
              <a:rPr lang="pt-BR" sz="2800"/>
              <a:t> </a:t>
            </a:r>
            <a:br>
              <a:rPr lang="pt-BR" sz="2800"/>
            </a:br>
            <a:r>
              <a:rPr lang="pt-BR" sz="2800"/>
              <a:t>* * * </a:t>
            </a:r>
          </a:p>
          <a:p>
            <a:r>
              <a:rPr lang="pt-BR" sz="2000"/>
              <a:t>Redação do Momento Espírita com base no cap. O zelador da fonte, de Charles R. Swindoll, do livro Histórias para o coração, de Alice Gray, ed. United Press.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PLANEJAMENTO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sz="2800"/>
              <a:t>Dicionário – 1. Idéia que se forma de executar ou realizar algo, no futuro; plano, intento, desígnio. 2. Empreendimento a ser realizado dentro de determinado esquema, planejamento urbano, educacional ou de outras naturezas. </a:t>
            </a:r>
          </a:p>
          <a:p>
            <a:pPr algn="just"/>
            <a:r>
              <a:rPr lang="pt-BR" sz="2800"/>
              <a:t>“Planejamento educacional pode ser definido como o processo sistematizado mediante o qual se pode conferir maior eficiência às atividades educacionais para, em determinado prazo, alcançar as metas estabelecidas” (GIL, 2009, p. 95).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/>
              <a:t>INSTÂNCIAS DE PLANEJAMENTO EM EDUCAÇÃO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r>
              <a:rPr lang="pt-BR"/>
              <a:t>PLANEJAMENTO EDUCACIONAL</a:t>
            </a:r>
          </a:p>
          <a:p>
            <a:pPr>
              <a:buFont typeface="Wingdings" pitchFamily="2" charset="2"/>
              <a:buNone/>
            </a:pPr>
            <a:endParaRPr lang="pt-BR"/>
          </a:p>
          <a:p>
            <a:r>
              <a:rPr lang="pt-BR"/>
              <a:t>PLANEJAMENTO INSTITUCIONAL</a:t>
            </a:r>
          </a:p>
          <a:p>
            <a:pPr>
              <a:buFont typeface="Wingdings" pitchFamily="2" charset="2"/>
              <a:buNone/>
            </a:pPr>
            <a:endParaRPr lang="pt-BR"/>
          </a:p>
          <a:p>
            <a:r>
              <a:rPr lang="pt-BR"/>
              <a:t>PLANEJAMENTO CURRICULAR</a:t>
            </a:r>
          </a:p>
          <a:p>
            <a:pPr>
              <a:buFont typeface="Wingdings" pitchFamily="2" charset="2"/>
              <a:buNone/>
            </a:pPr>
            <a:endParaRPr lang="pt-BR"/>
          </a:p>
          <a:p>
            <a:r>
              <a:rPr lang="pt-BR"/>
              <a:t>PLANEJAMENTO DO ENSINO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/>
              <a:t>PLANEJAMENTO EDUCACIONAL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6250"/>
          </a:xfrm>
        </p:spPr>
        <p:txBody>
          <a:bodyPr/>
          <a:lstStyle/>
          <a:p>
            <a:pPr algn="just"/>
            <a:r>
              <a:rPr lang="pt-BR"/>
              <a:t>Definidor dos fins últimos da educação e dos meios para alcançá-los. Ação governamental, responsabilidade das autoridades: MEC, CNE, órgãos estaduais e municipais.</a:t>
            </a:r>
          </a:p>
          <a:p>
            <a:pPr algn="just"/>
            <a:r>
              <a:rPr lang="pt-BR"/>
              <a:t>Base documental: leis, diretrizes, planos, programas e projetos.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/>
              <a:t>PLANEJAMENTO INSTITUCIONAL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pt-BR"/>
              <a:t>Vincula-se a elaboração e execução de uma proposta pedagógica.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pt-BR"/>
              <a:t>Escola - PPP - anual 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pt-BR"/>
              <a:t>IES - PDI - a cada 5 anos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q"/>
            </a:pPr>
            <a:r>
              <a:rPr lang="pt-BR"/>
              <a:t>A proposta expressa o compromisso político (formação cidadã) e pedagógico (propósitos educativos) firmado entre seus corpos dirigente, docente, discente, técnico-administrativo e o MEC.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lhas">
  <a:themeElements>
    <a:clrScheme name="Folhas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Folha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lhas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has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Folhas</Template>
  <TotalTime>231</TotalTime>
  <Words>1487</Words>
  <Application>Microsoft Office PowerPoint</Application>
  <PresentationFormat>Apresentação na tela (4:3)</PresentationFormat>
  <Paragraphs>93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Wingdings</vt:lpstr>
      <vt:lpstr>Folhas</vt:lpstr>
      <vt:lpstr>PLANEJAMENTO E PLANO DE AULA:  elementos norteadores</vt:lpstr>
      <vt:lpstr>O ZELADOR DA FONTE</vt:lpstr>
      <vt:lpstr>Apresentação do PowerPoint</vt:lpstr>
      <vt:lpstr>Apresentação do PowerPoint</vt:lpstr>
      <vt:lpstr>Apresentação do PowerPoint</vt:lpstr>
      <vt:lpstr>PLANEJAMENTO</vt:lpstr>
      <vt:lpstr>INSTÂNCIAS DE PLANEJAMENTO EM EDUCAÇÃO</vt:lpstr>
      <vt:lpstr>PLANEJAMENTO EDUCACIONAL</vt:lpstr>
      <vt:lpstr>PLANEJAMENTO INSTITUCIONAL</vt:lpstr>
      <vt:lpstr>PLANEJAMENTO CURRICULAR</vt:lpstr>
      <vt:lpstr>PLANEJAMENTO DO ENSINO</vt:lpstr>
      <vt:lpstr>REFINANDO O CONCEITO</vt:lpstr>
      <vt:lpstr>ELEMENTOS DO PLANEJAMENTO</vt:lpstr>
      <vt:lpstr>PLANEJAMENTO/AVALIAÇÃO</vt:lpstr>
      <vt:lpstr>FINALIDADES DO PLANEJAMENTO</vt:lpstr>
      <vt:lpstr>PLANO DE ENSINO</vt:lpstr>
      <vt:lpstr>PROFESSOR</vt:lpstr>
      <vt:lpstr>Princípios norteadores para elaboração de um plano de ensino</vt:lpstr>
      <vt:lpstr>Apresentação do PowerPoint</vt:lpstr>
      <vt:lpstr>MODELO DE PLANO</vt:lpstr>
      <vt:lpstr>ITENS DE UM PLANO</vt:lpstr>
      <vt:lpstr>CONSIDERAÇÕES FINAIS</vt:lpstr>
      <vt:lpstr>REFERÊNCIAS</vt:lpstr>
    </vt:vector>
  </TitlesOfParts>
  <Company>Kille®Soft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 PLANO DE AULA: IMPORTÂNCIA, VALORIZAÇÃO E FEITURA</dc:title>
  <dc:creator>Nájela Tavares Ujiie</dc:creator>
  <cp:lastModifiedBy>Nájela Ujiie</cp:lastModifiedBy>
  <cp:revision>21</cp:revision>
  <dcterms:created xsi:type="dcterms:W3CDTF">2011-04-17T02:28:42Z</dcterms:created>
  <dcterms:modified xsi:type="dcterms:W3CDTF">2019-08-12T19:00:26Z</dcterms:modified>
</cp:coreProperties>
</file>