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1" r:id="rId3"/>
    <p:sldId id="272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73" r:id="rId14"/>
    <p:sldId id="274" r:id="rId15"/>
    <p:sldId id="275" r:id="rId16"/>
    <p:sldId id="276" r:id="rId17"/>
    <p:sldId id="277" r:id="rId18"/>
    <p:sldId id="295" r:id="rId19"/>
    <p:sldId id="278" r:id="rId20"/>
    <p:sldId id="296" r:id="rId21"/>
    <p:sldId id="279" r:id="rId22"/>
    <p:sldId id="280" r:id="rId23"/>
    <p:sldId id="281" r:id="rId24"/>
    <p:sldId id="282" r:id="rId25"/>
    <p:sldId id="283" r:id="rId26"/>
    <p:sldId id="284" r:id="rId27"/>
    <p:sldId id="266" r:id="rId28"/>
    <p:sldId id="297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33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3321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32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33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E6C019-DC5D-451A-8820-42529CD396E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1332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BFCF4-ADA9-4376-BA72-F8859BB6684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102829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98DF-76A3-49EC-95DA-57378B2180A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73351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F96F-BD4A-49F1-8063-D2D01E25542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51731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53162-DC98-4BD3-A56D-9AB73CA2038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1953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69A04-8A47-47A8-9A6B-1E734CC4FB7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42155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1B30B-FD4C-473C-AE58-29D6DA626E4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223388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EFB80-FAF0-4354-B3DC-4362979CDFF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533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7E79-C1EE-4853-A5A8-A5A1D13F0A3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77296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F5A45-B397-41E5-A4D4-05D93535A22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77275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06C1-1F5C-41AB-9A9D-6CC382D642E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309651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29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23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3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F400077-34E4-43A0-A3B6-788CAE333096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30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30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30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30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30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ajelaujiie@yahoo.com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najelaujiie@yahoo.com.b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132856"/>
            <a:ext cx="8244408" cy="1431925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pt-BR" dirty="0">
                <a:solidFill>
                  <a:srgbClr val="FFFFFF"/>
                </a:solidFill>
                <a:ea typeface="+mn-ea"/>
                <a:cs typeface="+mn-cs"/>
              </a:rPr>
              <a:t>PEDAGOGIA DE </a:t>
            </a:r>
            <a:r>
              <a:rPr lang="pt-BR" dirty="0" smtClean="0">
                <a:solidFill>
                  <a:srgbClr val="FFFFFF"/>
                </a:solidFill>
                <a:ea typeface="+mn-ea"/>
                <a:cs typeface="+mn-cs"/>
              </a:rPr>
              <a:t>PROJETOS</a:t>
            </a:r>
            <a:br>
              <a:rPr lang="pt-BR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pt-BR" dirty="0" smtClean="0">
                <a:solidFill>
                  <a:srgbClr val="FFFFFF"/>
                </a:solidFill>
                <a:ea typeface="+mn-ea"/>
                <a:cs typeface="+mn-cs"/>
              </a:rPr>
              <a:t>E PROJETOS DE TRABALHO</a:t>
            </a:r>
            <a:endParaRPr lang="pt-BR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3059" y="4077072"/>
            <a:ext cx="6400800" cy="1752600"/>
          </a:xfrm>
        </p:spPr>
        <p:txBody>
          <a:bodyPr/>
          <a:lstStyle/>
          <a:p>
            <a:pPr algn="r"/>
            <a:r>
              <a:rPr lang="pt-BR" b="1" dirty="0">
                <a:effectLst/>
              </a:rPr>
              <a:t>Nájela Tavares Ujiie</a:t>
            </a:r>
            <a:r>
              <a:rPr lang="pt-BR" dirty="0"/>
              <a:t> </a:t>
            </a:r>
          </a:p>
          <a:p>
            <a:pPr algn="r"/>
            <a:r>
              <a:rPr lang="pt-BR" sz="2800" dirty="0" smtClean="0"/>
              <a:t>UNESPAR/UV – UTFPR/PPGECT</a:t>
            </a:r>
            <a:r>
              <a:rPr lang="pt-BR" sz="3000" dirty="0" smtClean="0"/>
              <a:t> </a:t>
            </a:r>
            <a:r>
              <a:rPr lang="pt-BR" sz="3000" dirty="0">
                <a:hlinkClick r:id="rId2"/>
              </a:rPr>
              <a:t>najelaujiie@yahoo.com.br</a:t>
            </a:r>
            <a:endParaRPr lang="pt-BR" sz="3000" dirty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1506834" cy="131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Princípio da Integração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Apesar de a diferenciação ser uma constante nos projetos, é preciso partir de situações </a:t>
            </a:r>
            <a:r>
              <a:rPr lang="pt-BR" dirty="0" smtClean="0"/>
              <a:t>problemas </a:t>
            </a:r>
            <a:r>
              <a:rPr lang="pt-BR" dirty="0"/>
              <a:t>e construir </a:t>
            </a:r>
            <a:r>
              <a:rPr lang="pt-BR" dirty="0" smtClean="0"/>
              <a:t>relações e correlações, </a:t>
            </a:r>
            <a:r>
              <a:rPr lang="pt-BR" dirty="0"/>
              <a:t>oportunizar generalizações, que tenham dupla via do todo a parte e também da parte ao todo. 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Princípio da Prova Final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Verificar </a:t>
            </a:r>
            <a:r>
              <a:rPr lang="pt-BR" dirty="0" smtClean="0"/>
              <a:t>se </a:t>
            </a:r>
            <a:r>
              <a:rPr lang="pt-BR" dirty="0"/>
              <a:t>ao final do projeto, houve aprendizagem e se algo se modificou, a partir de vivências e ações significativas, </a:t>
            </a:r>
            <a:r>
              <a:rPr lang="pt-BR" dirty="0" smtClean="0"/>
              <a:t>avaliar o processo, mas não </a:t>
            </a:r>
            <a:r>
              <a:rPr lang="pt-BR" dirty="0"/>
              <a:t>por intermédio de uma prova. 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Princípio da Eficácia Social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Possibilidade de socialização da aprendizagem a comunidade, a escola deve oportunizar experiências de aprendizagem que fortaleçam o comportamento solidário e </a:t>
            </a:r>
            <a:r>
              <a:rPr lang="pt-BR" dirty="0" smtClean="0"/>
              <a:t>democrático, espaço-tempo de compartilhamento de conhecimentos e saberes. </a:t>
            </a:r>
            <a:endParaRPr lang="pt-BR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>
                <a:effectLst/>
              </a:rPr>
              <a:t>Pedagogia de Projetos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Centros de Interesse - </a:t>
            </a:r>
            <a:r>
              <a:rPr lang="pt-BR" dirty="0" err="1"/>
              <a:t>Decroly</a:t>
            </a:r>
            <a:endParaRPr lang="pt-BR" dirty="0"/>
          </a:p>
          <a:p>
            <a:pPr>
              <a:lnSpc>
                <a:spcPct val="90000"/>
              </a:lnSpc>
            </a:pPr>
            <a:r>
              <a:rPr lang="pt-BR" dirty="0"/>
              <a:t>Tema gerador – Freire (1970)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Projetos </a:t>
            </a:r>
            <a:r>
              <a:rPr lang="pt-BR" dirty="0"/>
              <a:t>como sistemas complexos – </a:t>
            </a:r>
            <a:r>
              <a:rPr lang="pt-BR" dirty="0" err="1"/>
              <a:t>Reggio</a:t>
            </a:r>
            <a:r>
              <a:rPr lang="pt-BR" dirty="0"/>
              <a:t> </a:t>
            </a:r>
            <a:r>
              <a:rPr lang="pt-BR" dirty="0" err="1"/>
              <a:t>Emilia</a:t>
            </a:r>
            <a:endParaRPr lang="pt-BR" dirty="0"/>
          </a:p>
          <a:p>
            <a:pPr>
              <a:lnSpc>
                <a:spcPct val="90000"/>
              </a:lnSpc>
            </a:pPr>
            <a:r>
              <a:rPr lang="pt-BR" dirty="0"/>
              <a:t>Metodologia de Projetos de Trabalho – Fernando Hernández (2000)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METODOLOGIA DE PROJETOS DE TRABALHO (HERNÁNDEZ, 2000)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20938"/>
            <a:ext cx="7543800" cy="3816350"/>
          </a:xfrm>
        </p:spPr>
        <p:txBody>
          <a:bodyPr/>
          <a:lstStyle/>
          <a:p>
            <a:pPr algn="just"/>
            <a:r>
              <a:rPr lang="pt-BR"/>
              <a:t>A função principal dos Projetos de Trabalho é possibilitar aos alunos o desenvolvimento de estratégias globalizadoras de organização dos conhecimentos escolares, mediante o tratamento da informação.</a:t>
            </a:r>
          </a:p>
          <a:p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SIGNIFICAÇÕES EM PROJETO DE TRABALHO (HERNÁNDEZ, 2000)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1200"/>
            <a:ext cx="7567612" cy="44005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/>
              <a:t>Aprender a propor problemas</a:t>
            </a:r>
          </a:p>
          <a:p>
            <a:pPr algn="just">
              <a:lnSpc>
                <a:spcPct val="90000"/>
              </a:lnSpc>
            </a:pPr>
            <a:r>
              <a:rPr lang="pt-BR"/>
              <a:t>Estabelecer e aprofundar relações compreensivas possíveis de serem estabelecidas em torno de um tema</a:t>
            </a:r>
          </a:p>
          <a:p>
            <a:pPr algn="just">
              <a:lnSpc>
                <a:spcPct val="90000"/>
              </a:lnSpc>
            </a:pPr>
            <a:r>
              <a:rPr lang="pt-BR"/>
              <a:t>Aprender a tratar informação de diferentes fontes, contrapostas ou complementares.</a:t>
            </a:r>
          </a:p>
          <a:p>
            <a:pPr algn="just">
              <a:lnSpc>
                <a:spcPct val="90000"/>
              </a:lnSpc>
            </a:pPr>
            <a:r>
              <a:rPr lang="pt-BR"/>
              <a:t>Saber que todo ponto de chegada constitui-se por um ponto de partida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/>
              <a:t>ORGANIZAÇÃO ESQUEMÁTICA SOB A FORMA DE PROJETOS DE TRABALHO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7567612" cy="4537075"/>
          </a:xfrm>
        </p:spPr>
        <p:txBody>
          <a:bodyPr/>
          <a:lstStyle/>
          <a:p>
            <a:pPr algn="just"/>
            <a:r>
              <a:rPr lang="pt-BR" dirty="0"/>
              <a:t>Interesse: definição do tema</a:t>
            </a:r>
          </a:p>
          <a:p>
            <a:pPr algn="just"/>
            <a:r>
              <a:rPr lang="pt-BR" dirty="0"/>
              <a:t>Problematização: levantamento de hipóteses</a:t>
            </a:r>
          </a:p>
          <a:p>
            <a:pPr algn="just"/>
            <a:r>
              <a:rPr lang="pt-BR" dirty="0"/>
              <a:t>Ações</a:t>
            </a:r>
            <a:r>
              <a:rPr lang="pt-BR" dirty="0" smtClean="0"/>
              <a:t>: Professores </a:t>
            </a:r>
            <a:r>
              <a:rPr lang="pt-BR" dirty="0"/>
              <a:t>e Alunos, elencar de objetivos, orientação das ações, planejamento, pesquisa, busca da informação, orientação aos pais</a:t>
            </a:r>
          </a:p>
          <a:p>
            <a:pPr algn="just"/>
            <a:r>
              <a:rPr lang="pt-BR" dirty="0"/>
              <a:t>Síntese: avaliação e comunicação</a:t>
            </a:r>
          </a:p>
          <a:p>
            <a:pPr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/>
              <a:t>PROJETOS DE TRABALHO  ELABORAÇÃO DO ÍNDICE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/>
              <a:t>O que já sabemos?</a:t>
            </a:r>
          </a:p>
          <a:p>
            <a:pPr algn="just"/>
            <a:r>
              <a:rPr lang="pt-BR"/>
              <a:t>O que precisamos saber?</a:t>
            </a:r>
          </a:p>
          <a:p>
            <a:pPr algn="just"/>
            <a:r>
              <a:rPr lang="pt-BR"/>
              <a:t>Onde, com quem, buscar informações?</a:t>
            </a:r>
          </a:p>
          <a:p>
            <a:pPr algn="just"/>
            <a:r>
              <a:rPr lang="pt-BR"/>
              <a:t>Como vamos agir para buscar, selecionar e tratar as informações?</a:t>
            </a:r>
          </a:p>
          <a:p>
            <a:pPr algn="just"/>
            <a:r>
              <a:rPr lang="pt-BR"/>
              <a:t>O que apreendemos?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dirty="0" smtClean="0"/>
              <a:t>PROJETOS DE TRABALHO: PROBLEMATIZAÇÃO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Fundamenta-se nos problemas da realidade;</a:t>
            </a:r>
          </a:p>
          <a:p>
            <a:r>
              <a:rPr lang="pt-BR" dirty="0" smtClean="0"/>
              <a:t>Reflete-se sobre a mesma;</a:t>
            </a:r>
          </a:p>
          <a:p>
            <a:pPr algn="just">
              <a:buClr>
                <a:srgbClr val="003366"/>
              </a:buClr>
            </a:pPr>
            <a:r>
              <a:rPr lang="pt-BR" dirty="0" smtClean="0"/>
              <a:t>Estabelece discussão e observação </a:t>
            </a:r>
            <a:r>
              <a:rPr lang="pt-BR" dirty="0"/>
              <a:t>atenta e sistematizada;</a:t>
            </a:r>
          </a:p>
          <a:p>
            <a:pPr algn="just">
              <a:buClr>
                <a:srgbClr val="003366"/>
              </a:buClr>
            </a:pPr>
            <a:r>
              <a:rPr lang="pt-BR" dirty="0"/>
              <a:t>Seleção e eleição do que é prioritário para ser estudado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8189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PROJETOS DE TRABALHO: PROCEDIMENTOS DE PESQUISA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5038"/>
            <a:ext cx="7681913" cy="4464050"/>
          </a:xfrm>
        </p:spPr>
        <p:txBody>
          <a:bodyPr/>
          <a:lstStyle/>
          <a:p>
            <a:pPr algn="just"/>
            <a:r>
              <a:rPr lang="pt-BR" sz="2800" dirty="0"/>
              <a:t>Busca da informação: consultas, entrevistas coleta de materiais em fontes diversas.</a:t>
            </a:r>
          </a:p>
          <a:p>
            <a:pPr algn="just"/>
            <a:r>
              <a:rPr lang="pt-BR" sz="2800" dirty="0"/>
              <a:t>Seleção: verificação da pertinência das informações ao âmbito da pesquisa.</a:t>
            </a:r>
          </a:p>
          <a:p>
            <a:pPr algn="just"/>
            <a:r>
              <a:rPr lang="pt-BR" sz="2800" dirty="0"/>
              <a:t>Tratamento da informação: sínteses parciais a cada aspecto estudado (oral, coletiva, individual, escrita, gráfica), bem como, síntese final, comunicação e socialização dos conteúdos apreendidos.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Alternativa Metodológica Plausível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5038"/>
            <a:ext cx="7543800" cy="389096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Mas afinal o que é Projeto e/ou Pedagogia de Projetos?</a:t>
            </a:r>
          </a:p>
          <a:p>
            <a:r>
              <a:rPr lang="pt-BR" dirty="0"/>
              <a:t> E como trabalhar com ela?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EAEAEA"/>
                </a:solidFill>
              </a:rPr>
              <a:t>PROJETOS DE TRABALHO</a:t>
            </a:r>
            <a:r>
              <a:rPr lang="pt-BR" sz="3200" dirty="0" smtClean="0">
                <a:solidFill>
                  <a:srgbClr val="EAEAEA"/>
                </a:solidFill>
              </a:rPr>
              <a:t>:</a:t>
            </a:r>
            <a:br>
              <a:rPr lang="pt-BR" sz="3200" dirty="0" smtClean="0">
                <a:solidFill>
                  <a:srgbClr val="EAEAEA"/>
                </a:solidFill>
              </a:rPr>
            </a:br>
            <a:r>
              <a:rPr lang="pt-BR" sz="3200" dirty="0">
                <a:solidFill>
                  <a:schemeClr val="tx1"/>
                </a:solidFill>
                <a:effectLst/>
                <a:latin typeface="Arial"/>
              </a:rPr>
              <a:t>PRODUÇÃO DO CONHECIMENTO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Síntese Integradora: relatório textual, apresentação de produtos e resultados, socialização e disseminação do conhecimento (mural, painel, mostra, exposição).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6273229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Considerações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1200"/>
            <a:ext cx="7848600" cy="46164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500"/>
              <a:t>A Pedagogia de Projetos só alcançará êxito se promover a superação da visão restrita de mundo e a compreensão da complexidade da realidade, ao mesmo tempo resgatando a centralidade do homem na realidade e na produção do conhecimento, de modo a permitir ao mesmo tempo uma melhor compreensão da realidade e do homem como ser determinante e determinado. Isto é, só será possível pelo envolvimento de crianças e adultos, alunos e professores, como co-participes no processo de construção do conhecimento, enquanto autores/criadores ativos da composição educativa.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Referências Bibliográficas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53350" cy="4616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200"/>
              <a:t>AURELIO, Buarque de Holanda Ferreira. </a:t>
            </a:r>
            <a:r>
              <a:rPr lang="pt-BR" sz="2200" b="1"/>
              <a:t>O dicionário da Língua Portuguesa.</a:t>
            </a:r>
            <a:r>
              <a:rPr lang="pt-BR" sz="2200"/>
              <a:t> CD-ROM, 3 ed, São Paulo: Positivo, 2004.</a:t>
            </a:r>
          </a:p>
          <a:p>
            <a:pPr>
              <a:lnSpc>
                <a:spcPct val="80000"/>
              </a:lnSpc>
            </a:pPr>
            <a:r>
              <a:rPr lang="pt-BR" sz="2200"/>
              <a:t>BARBOSA, Maria Carmen Silveira &amp; HORN, Maria da Graça Souza. </a:t>
            </a:r>
            <a:r>
              <a:rPr lang="pt-BR" sz="2200" b="1"/>
              <a:t>Projetos pedagógicos na Educação Infantil. </a:t>
            </a:r>
            <a:r>
              <a:rPr lang="pt-BR" sz="2200"/>
              <a:t>Porto Alegre: Artmed, 2008.</a:t>
            </a:r>
          </a:p>
          <a:p>
            <a:pPr>
              <a:lnSpc>
                <a:spcPct val="80000"/>
              </a:lnSpc>
            </a:pPr>
            <a:r>
              <a:rPr lang="pt-BR" sz="2200"/>
              <a:t>BERBEL, Neusi (org.). </a:t>
            </a:r>
            <a:r>
              <a:rPr lang="pt-BR" sz="2200" b="1"/>
              <a:t>Metodologia da Problematização:</a:t>
            </a:r>
            <a:r>
              <a:rPr lang="pt-BR" sz="2200"/>
              <a:t> Fundamentos e aplicações. Londrina: Ed. UEL, 1999.</a:t>
            </a:r>
          </a:p>
          <a:p>
            <a:pPr>
              <a:lnSpc>
                <a:spcPct val="80000"/>
              </a:lnSpc>
            </a:pPr>
            <a:r>
              <a:rPr lang="pt-BR" sz="2200"/>
              <a:t>BRASIL. Constituição (1988). </a:t>
            </a:r>
            <a:r>
              <a:rPr lang="pt-BR" sz="2200" b="1"/>
              <a:t>Constituição da República Federativa do Brasil. </a:t>
            </a:r>
            <a:r>
              <a:rPr lang="pt-BR" sz="2200"/>
              <a:t>Brasília, DF: Senado, 1988.</a:t>
            </a:r>
          </a:p>
          <a:p>
            <a:pPr>
              <a:lnSpc>
                <a:spcPct val="80000"/>
              </a:lnSpc>
            </a:pPr>
            <a:r>
              <a:rPr lang="pt-BR" sz="2200"/>
              <a:t>BRASIL. Lei n. 8.069, de 13 de julho de 1990. Dispõe sobre o Estatuto da Criança e do Adolescente e dá outras providencias. </a:t>
            </a:r>
            <a:r>
              <a:rPr lang="pt-BR" sz="2200" b="1"/>
              <a:t>Diário Oficial da União</a:t>
            </a:r>
            <a:r>
              <a:rPr lang="pt-BR" sz="2200"/>
              <a:t>, Brasília, DF, 16 jul. 1990. Seção 1, p. 13563-577.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Referências Bibliográficas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1200"/>
            <a:ext cx="7993062" cy="46164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sz="2000"/>
              <a:t>BRASIL. Lei n. 9.394, de 20 de dezembro de 1996. Estabelece as diretrizes e bases da educação nacional. </a:t>
            </a:r>
            <a:r>
              <a:rPr lang="pt-BR" sz="2000" b="1"/>
              <a:t>Diário Oficial da União</a:t>
            </a:r>
            <a:r>
              <a:rPr lang="pt-BR" sz="2000"/>
              <a:t>, Brasília, DF, 23 dez. 1996. p. 27894.</a:t>
            </a:r>
          </a:p>
          <a:p>
            <a:pPr algn="just">
              <a:lnSpc>
                <a:spcPct val="80000"/>
              </a:lnSpc>
            </a:pPr>
            <a:r>
              <a:rPr lang="pt-BR" sz="2000"/>
              <a:t>BRASIL. Lei n. 10.172, de 9 de janeiro de 2001. Aprova o Plano Nacional de Educação e dá outras providencias. </a:t>
            </a:r>
            <a:r>
              <a:rPr lang="pt-BR" sz="2000" b="1"/>
              <a:t>Diário Oficial da União</a:t>
            </a:r>
            <a:r>
              <a:rPr lang="pt-BR" sz="2000"/>
              <a:t>, Brasília, DF, 10 jan. 2001.</a:t>
            </a:r>
          </a:p>
          <a:p>
            <a:pPr algn="just">
              <a:lnSpc>
                <a:spcPct val="80000"/>
              </a:lnSpc>
            </a:pPr>
            <a:r>
              <a:rPr lang="pt-BR" sz="2000"/>
              <a:t>BRASIL. Lei n. 11.114, de 16 de maio de 2005. Altera os arts. 6°, 30, 32 e 87 da Lei n° 9.394, de 20 de dezembro de 1996, com o objetivo de tornar obrigatório o início do ensino fundamental aos seis anos de idade.</a:t>
            </a:r>
            <a:r>
              <a:rPr lang="pt-BR" sz="2000" b="1"/>
              <a:t> Diário Oficial da União</a:t>
            </a:r>
            <a:r>
              <a:rPr lang="pt-BR" sz="2000"/>
              <a:t>, Brasília, DF, 17 mai. 2005.</a:t>
            </a:r>
          </a:p>
          <a:p>
            <a:pPr algn="just">
              <a:lnSpc>
                <a:spcPct val="80000"/>
              </a:lnSpc>
            </a:pPr>
            <a:r>
              <a:rPr lang="pt-BR" sz="2000"/>
              <a:t>BRASIL. Lei n. 11.274, de 6 de fevereiro de 2006. Altera a redação dos arts. 29, 30, 32 e 87 da Lei n. 9.394, de 20 de dezembro de 1996, que estabelece as diretrizes e bases da educação nacional, dispondo sobre a duração de 9 (nove) anos para o ensino fundamental, com matrícula obrigatória a partir dos 6 (seis) anos de idade. </a:t>
            </a:r>
            <a:r>
              <a:rPr lang="pt-BR" sz="2000" b="1"/>
              <a:t>Diário Oficial da União</a:t>
            </a:r>
            <a:r>
              <a:rPr lang="pt-BR" sz="2000"/>
              <a:t>, Brasília, DF, 7 fev. 2006.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60575"/>
            <a:ext cx="7848600" cy="47974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sz="2200"/>
              <a:t>BRASIL. Ministério da Educação. Secretaria de Educação Fundamental. </a:t>
            </a:r>
            <a:r>
              <a:rPr lang="pt-BR" sz="2200" b="1"/>
              <a:t>Ensino fundamental de nove anos:</a:t>
            </a:r>
            <a:r>
              <a:rPr lang="pt-BR" sz="2200"/>
              <a:t> orientações para a inclusão da criança de 6 anos de idade. Brasília, DF, 2006.</a:t>
            </a:r>
          </a:p>
          <a:p>
            <a:pPr algn="just">
              <a:lnSpc>
                <a:spcPct val="80000"/>
              </a:lnSpc>
            </a:pPr>
            <a:r>
              <a:rPr lang="pt-BR" sz="2200"/>
              <a:t>CORSINO, Patrícia. As crianças de seis anos e as áreas do conhecimento. In: BRASIL. Ministério da Educação. Secretaria de Educação Fundamental. </a:t>
            </a:r>
            <a:r>
              <a:rPr lang="pt-BR" sz="2200" b="1"/>
              <a:t>Ensino fundamental de nove anos:</a:t>
            </a:r>
            <a:r>
              <a:rPr lang="pt-BR" sz="2200"/>
              <a:t> orientações para a inclusão da criança de 6 anos de idade. Brasília, DF, 2006. </a:t>
            </a:r>
          </a:p>
          <a:p>
            <a:pPr algn="just">
              <a:lnSpc>
                <a:spcPct val="80000"/>
              </a:lnSpc>
            </a:pPr>
            <a:r>
              <a:rPr lang="pt-BR" sz="2200"/>
              <a:t>EDWARDS, C.; GANDINI, L.; FORMAN, G. </a:t>
            </a:r>
            <a:r>
              <a:rPr lang="pt-BR" sz="2200" b="1"/>
              <a:t>As Cem Linguagens da Criança</a:t>
            </a:r>
            <a:r>
              <a:rPr lang="pt-BR" sz="2200"/>
              <a:t>: a abordagem de Reggio Emilia na Educação da Primeira Infância. Porto Alegre: Artmed, 1999.</a:t>
            </a:r>
          </a:p>
          <a:p>
            <a:pPr algn="just">
              <a:lnSpc>
                <a:spcPct val="80000"/>
              </a:lnSpc>
            </a:pPr>
            <a:r>
              <a:rPr lang="pt-BR" sz="2200"/>
              <a:t>FAZENDA, Ivani C.A. </a:t>
            </a:r>
            <a:r>
              <a:rPr lang="pt-BR" sz="2200" b="1"/>
              <a:t>Interdisciplinaridade:</a:t>
            </a:r>
            <a:r>
              <a:rPr lang="pt-BR" sz="2200" i="1"/>
              <a:t> </a:t>
            </a:r>
            <a:r>
              <a:rPr lang="pt-BR" sz="2200"/>
              <a:t>História, Teoria e Pesquisa. Campinas: Papirus, 1994.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Referências Bibliográficas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681913" cy="46164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sz="2100"/>
              <a:t>FREIRE, Paulo. </a:t>
            </a:r>
            <a:r>
              <a:rPr lang="pt-BR" sz="2100" b="1"/>
              <a:t>Pedagogia do oprimido.</a:t>
            </a:r>
            <a:r>
              <a:rPr lang="pt-BR" sz="2100"/>
              <a:t> Rio de Janeiro: Editora Paz e Terra, 1970. </a:t>
            </a:r>
          </a:p>
          <a:p>
            <a:pPr algn="just">
              <a:lnSpc>
                <a:spcPct val="80000"/>
              </a:lnSpc>
            </a:pPr>
            <a:r>
              <a:rPr lang="pt-BR" sz="2100"/>
              <a:t>HERNÁNDEZ, Fernando. </a:t>
            </a:r>
            <a:r>
              <a:rPr lang="pt-BR" sz="2100" b="1"/>
              <a:t>A organização do currículo por Projetos de Trabalho.</a:t>
            </a:r>
            <a:r>
              <a:rPr lang="pt-BR" sz="2100"/>
              <a:t> Porto Alegre: Artmed, 2000.</a:t>
            </a:r>
          </a:p>
          <a:p>
            <a:pPr algn="just">
              <a:lnSpc>
                <a:spcPct val="80000"/>
              </a:lnSpc>
            </a:pPr>
            <a:r>
              <a:rPr lang="pt-BR" sz="2100"/>
              <a:t>KRAMER, Sônia. As crianças de 0 a 6 anos nas políticas educacionais no Brasil: Educação Infantil e/é Fundamental. In: </a:t>
            </a:r>
            <a:r>
              <a:rPr lang="pt-BR" sz="2100" b="1"/>
              <a:t>Educação e Sociedade. </a:t>
            </a:r>
            <a:r>
              <a:rPr lang="pt-BR" sz="2100"/>
              <a:t>Campinas-SP, vol. 27, n° 96 Especial, out. 2006, p. 797-818.</a:t>
            </a:r>
          </a:p>
          <a:p>
            <a:pPr algn="just">
              <a:lnSpc>
                <a:spcPct val="80000"/>
              </a:lnSpc>
            </a:pPr>
            <a:r>
              <a:rPr lang="pt-BR" sz="2100"/>
              <a:t>MARANGON, Cristiane. O direito de aprender. In: </a:t>
            </a:r>
            <a:r>
              <a:rPr lang="pt-BR" sz="2100" b="1"/>
              <a:t>Nova Escola. </a:t>
            </a:r>
            <a:r>
              <a:rPr lang="pt-BR" sz="2100"/>
              <a:t>São Paulo: Abril, ano XXII, n° 208, dez. 2007, p. 29-35.</a:t>
            </a:r>
          </a:p>
          <a:p>
            <a:pPr algn="just">
              <a:lnSpc>
                <a:spcPct val="80000"/>
              </a:lnSpc>
            </a:pPr>
            <a:r>
              <a:rPr lang="pt-BR" sz="2000"/>
              <a:t>NASCIMENTO, Anelise Monteiro do. A infância na escola e na vida: uma relação fundamental. In: BRASIL. Ministério da Educação. Secretaria de Educação Fundamental. </a:t>
            </a:r>
            <a:r>
              <a:rPr lang="pt-BR" sz="2000" b="1"/>
              <a:t>Ensino fundamental de nove anos:</a:t>
            </a:r>
            <a:r>
              <a:rPr lang="pt-BR" sz="2000"/>
              <a:t> orientações para a inclusão da criança de 6 anos de idade. Brasília, DF, 2006. </a:t>
            </a:r>
            <a:endParaRPr lang="pt-BR" sz="21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Referências Bibliográficas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681913" cy="4876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400"/>
              <a:t>SILVA, Maria Beatriz Gomes da. A articulação entre Educação Infantil e o Ensino Fundamental. In: </a:t>
            </a:r>
            <a:r>
              <a:rPr lang="pt-BR" sz="2400" b="1"/>
              <a:t>Pátio – Educação Infantil. </a:t>
            </a:r>
            <a:r>
              <a:rPr lang="pt-BR" sz="2400"/>
              <a:t>Porto Alegre: Artmed,</a:t>
            </a:r>
            <a:r>
              <a:rPr lang="pt-BR" sz="2400" b="1"/>
              <a:t> </a:t>
            </a:r>
            <a:r>
              <a:rPr lang="pt-BR" sz="2400"/>
              <a:t>ano V, n° 14, jul./out. 2007, p.29-31.</a:t>
            </a:r>
          </a:p>
          <a:p>
            <a:pPr algn="just">
              <a:lnSpc>
                <a:spcPct val="90000"/>
              </a:lnSpc>
            </a:pPr>
            <a:r>
              <a:rPr lang="pt-BR" sz="2400"/>
              <a:t>UJIIE, Nájela Tavares &amp; PIETROBON, Sandra R. Gardacho. A prática educativa na educação infantil: organização do tempo/espaço. In: </a:t>
            </a:r>
            <a:r>
              <a:rPr lang="pt-BR" sz="2400" b="1"/>
              <a:t>ESPAÇO PEDAGÓGICO: Práticas educativas</a:t>
            </a:r>
            <a:r>
              <a:rPr lang="pt-BR" sz="2400"/>
              <a:t>. Vol.14, n° 1. Passo Fundo: UPF, Jan./Jun. 2007, p. 231-240.</a:t>
            </a:r>
          </a:p>
          <a:p>
            <a:pPr algn="just">
              <a:lnSpc>
                <a:spcPct val="90000"/>
              </a:lnSpc>
            </a:pPr>
            <a:r>
              <a:rPr lang="pt-BR" sz="2400"/>
              <a:t>UJIIE, Nájela Tavares. Ensino Fundamental de Nove Anos: questões organizacionais e metodológicas. In: </a:t>
            </a:r>
            <a:r>
              <a:rPr lang="pt-BR" sz="2400" b="1">
                <a:effectLst/>
              </a:rPr>
              <a:t>Educere et Educare. </a:t>
            </a:r>
            <a:r>
              <a:rPr lang="pt-BR" sz="2400">
                <a:effectLst/>
              </a:rPr>
              <a:t>Cascável-PR: UNIOESTE, v. 4, n. 7, jan./jun. 2009, p. 331-342.</a:t>
            </a:r>
            <a:endParaRPr lang="pt-BR" sz="2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4000"/>
              <a:t>Profa. Nájela Tavares Ujiie</a:t>
            </a:r>
          </a:p>
          <a:p>
            <a:pPr algn="r">
              <a:buFont typeface="Wingdings" pitchFamily="2" charset="2"/>
              <a:buNone/>
            </a:pPr>
            <a:r>
              <a:rPr lang="pt-BR" sz="4000">
                <a:hlinkClick r:id="rId2"/>
              </a:rPr>
              <a:t>najelaujiie@yahoo.com.br</a:t>
            </a:r>
            <a:endParaRPr lang="pt-BR" sz="4000"/>
          </a:p>
          <a:p>
            <a:pPr algn="r">
              <a:buFont typeface="Wingdings" pitchFamily="2" charset="2"/>
              <a:buNone/>
            </a:pPr>
            <a:endParaRPr lang="pt-BR" sz="4000"/>
          </a:p>
          <a:p>
            <a:pPr algn="r">
              <a:buFont typeface="Wingdings" pitchFamily="2" charset="2"/>
              <a:buNone/>
            </a:pPr>
            <a:endParaRPr lang="pt-BR" sz="4000"/>
          </a:p>
          <a:p>
            <a:pPr algn="r">
              <a:buFont typeface="Wingdings" pitchFamily="2" charset="2"/>
              <a:buNone/>
            </a:pPr>
            <a:r>
              <a:rPr lang="pt-BR" sz="4000" b="1"/>
              <a:t>Obrigada pela Atenção!</a:t>
            </a:r>
          </a:p>
          <a:p>
            <a:pPr>
              <a:buFont typeface="Wingdings" pitchFamily="2" charset="2"/>
              <a:buNone/>
            </a:pPr>
            <a:endParaRPr lang="pt-BR" sz="4000"/>
          </a:p>
          <a:p>
            <a:pPr>
              <a:buFont typeface="Wingdings" pitchFamily="2" charset="2"/>
              <a:buNone/>
            </a:pPr>
            <a:endParaRPr lang="pt-BR" sz="40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Leitura PNBE 2013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060848"/>
            <a:ext cx="3240360" cy="419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67" y="1988840"/>
            <a:ext cx="3218251" cy="42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242884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>
                <a:effectLst/>
              </a:rPr>
              <a:t>Projeto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681913" cy="44005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800"/>
              <a:t>Segundo o Dicionário Eletrônico Aurélio (2004):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/>
              <a:t>1.Idéia que se forma de executar ou realizar algo, no futuro; plano, intento, desígnio.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/>
              <a:t>2. Empreendimento a ser realizado dentro de determinado esquema;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/>
              <a:t>3. Redação ou esboço preparatório ou provisório de um texto;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/>
              <a:t>4. Esboço ou risco de obra a se realizar; plano;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/>
              <a:t>5. Arquit. Plano geral de edificação.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Para John Dewey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8064896" cy="4114800"/>
          </a:xfrm>
        </p:spPr>
        <p:txBody>
          <a:bodyPr/>
          <a:lstStyle/>
          <a:p>
            <a:r>
              <a:rPr lang="pt-BR" sz="2800" dirty="0" smtClean="0"/>
              <a:t>“Projetar e realizar é viver em liberdade”. </a:t>
            </a:r>
          </a:p>
          <a:p>
            <a:pPr algn="just"/>
            <a:r>
              <a:rPr lang="pt-BR" sz="2800" dirty="0" smtClean="0"/>
              <a:t>Mas para que este intento se efetive no cotidiano educativo, na visão ativa </a:t>
            </a:r>
            <a:r>
              <a:rPr lang="pt-BR" sz="2800" dirty="0" err="1" smtClean="0"/>
              <a:t>deweyana</a:t>
            </a:r>
            <a:r>
              <a:rPr lang="pt-BR" sz="2800" dirty="0" smtClean="0"/>
              <a:t>, temos uma série de princípios fundamentais a educação (principio da intenção, da situação-problema, da ação, da real experiência anterior, da investigação científica, da integração, da prova final, e da eficácia social), todos essenciais e relevantes para materializar a Pedagogia de Projetos.</a:t>
            </a:r>
            <a:endParaRPr lang="pt-BR" sz="2800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Princípio da Intenção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Toda ação, para ser significativa, precisa ser compreendida e desejada pelos sujeitos, </a:t>
            </a:r>
            <a:r>
              <a:rPr lang="pt-BR" dirty="0" smtClean="0"/>
              <a:t>surtir interesse, deve </a:t>
            </a:r>
            <a:r>
              <a:rPr lang="pt-BR" dirty="0"/>
              <a:t>ter um significado vital, isto é, deve corresponder a um fim, ser intencional, proposital. 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Princípio da Situação-Problema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O pensamento surge de uma situação problemática que exige analisar a dificuldade, formular soluções e estabelecer </a:t>
            </a:r>
            <a:r>
              <a:rPr lang="pt-BR" dirty="0" smtClean="0"/>
              <a:t>conexões (ir e vir), </a:t>
            </a:r>
            <a:r>
              <a:rPr lang="pt-BR" dirty="0"/>
              <a:t>constituindo um ato de pensamento completo. 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Princípio da Ação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A aprendizagem é realizada </a:t>
            </a:r>
            <a:r>
              <a:rPr lang="pt-BR" dirty="0" smtClean="0"/>
              <a:t>no ato singular </a:t>
            </a:r>
            <a:r>
              <a:rPr lang="pt-BR" dirty="0"/>
              <a:t>e implica a razão, a emoção e a sensibilidade, propondo transformações no perceber, sentir, agir, pensar. 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Princípio da Real Experiência Anterior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experiências passadas formam a base na qual se assentam as novas, a bagagem de experenciação e vivência é recurso significativo na construção do conhecimento.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Princípio da Investigação Científica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ciência se constrói a partir da pesquisa, e a aprendizagem escolar também deve ser assim. Formação da criança e do professor curioso, questionador, investigador e pesquisador.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remido">
  <a:themeElements>
    <a:clrScheme name="Tremid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rem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emid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Tremido</Template>
  <TotalTime>1384</TotalTime>
  <Words>1780</Words>
  <Application>Microsoft Office PowerPoint</Application>
  <PresentationFormat>Apresentação na tela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Tremido</vt:lpstr>
      <vt:lpstr>PEDAGOGIA DE PROJETOS E PROJETOS DE TRABALHO</vt:lpstr>
      <vt:lpstr>Alternativa Metodológica Plausível </vt:lpstr>
      <vt:lpstr>Projeto</vt:lpstr>
      <vt:lpstr>Para John Dewey</vt:lpstr>
      <vt:lpstr>Princípio da Intenção </vt:lpstr>
      <vt:lpstr>Princípio da Situação-Problema </vt:lpstr>
      <vt:lpstr>Princípio da Ação </vt:lpstr>
      <vt:lpstr>Princípio da Real Experiência Anterior </vt:lpstr>
      <vt:lpstr>Princípio da Investigação Científica </vt:lpstr>
      <vt:lpstr>Princípio da Integração </vt:lpstr>
      <vt:lpstr>Princípio da Prova Final </vt:lpstr>
      <vt:lpstr>Princípio da Eficácia Social </vt:lpstr>
      <vt:lpstr>Pedagogia de Projetos</vt:lpstr>
      <vt:lpstr>METODOLOGIA DE PROJETOS DE TRABALHO (HERNÁNDEZ, 2000)</vt:lpstr>
      <vt:lpstr>SIGNIFICAÇÕES EM PROJETO DE TRABALHO (HERNÁNDEZ, 2000)</vt:lpstr>
      <vt:lpstr>ORGANIZAÇÃO ESQUEMÁTICA SOB A FORMA DE PROJETOS DE TRABALHO</vt:lpstr>
      <vt:lpstr>PROJETOS DE TRABALHO  ELABORAÇÃO DO ÍNDICE</vt:lpstr>
      <vt:lpstr>PROJETOS DE TRABALHO: PROBLEMATIZAÇÃO</vt:lpstr>
      <vt:lpstr>PROJETOS DE TRABALHO: PROCEDIMENTOS DE PESQUISA</vt:lpstr>
      <vt:lpstr>PROJETOS DE TRABALHO: PRODUÇÃO DO CONHECIMENTO</vt:lpstr>
      <vt:lpstr>Considerações</vt:lpstr>
      <vt:lpstr>Referências Bibliográficas</vt:lpstr>
      <vt:lpstr>Referências Bibliográficas</vt:lpstr>
      <vt:lpstr>Referências Bibliográficas</vt:lpstr>
      <vt:lpstr>Referências Bibliográficas</vt:lpstr>
      <vt:lpstr>Referências Bibliográficas</vt:lpstr>
      <vt:lpstr>Apresentação do PowerPoint</vt:lpstr>
      <vt:lpstr>Sugestão de Leitura PNBE 2013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Fundamental de Nove Anos: questões organizacionais e metodológicas</dc:title>
  <dc:creator>UJIIE</dc:creator>
  <cp:lastModifiedBy>Nájela Ujiie</cp:lastModifiedBy>
  <cp:revision>30</cp:revision>
  <dcterms:created xsi:type="dcterms:W3CDTF">2008-02-09T18:58:25Z</dcterms:created>
  <dcterms:modified xsi:type="dcterms:W3CDTF">2019-08-09T21:28:14Z</dcterms:modified>
</cp:coreProperties>
</file>