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77" r:id="rId20"/>
    <p:sldId id="286" r:id="rId21"/>
    <p:sldId id="284" r:id="rId22"/>
    <p:sldId id="276" r:id="rId23"/>
    <p:sldId id="279" r:id="rId24"/>
    <p:sldId id="287" r:id="rId25"/>
    <p:sldId id="281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02D96A-09DF-41F2-A4D0-6B22DD8E8283}" type="datetimeFigureOut">
              <a:rPr lang="pt-BR" smtClean="0"/>
              <a:t>09/08/2019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B03CD-6901-4531-B61E-BD6C391517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A-d23hLHTAhXJvJAKHcMfA3UQjRwIBw&amp;url=http://www.fafiuv.br/detalhe.php?ler=297&amp;psig=AFQjCNFuE3816H2KadrjimoxqFEDoKU-4g&amp;ust=149270885359944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Q0dOWhbHTAhVBEJAKHUvABXcQjRwIBw&amp;url=http://www.fafiuv.br/detalhe.php?ler=1226&amp;psig=AFQjCNFuE3816H2KadrjimoxqFEDoKU-4g&amp;ust=149270885359944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g"/><Relationship Id="rId7" Type="http://schemas.openxmlformats.org/officeDocument/2006/relationships/hyperlink" Target="http://www.google.com.br/url?sa=i&amp;rct=j&amp;q=&amp;esrc=s&amp;source=images&amp;cd=&amp;cad=rja&amp;uact=8&amp;ved=0ahUKEwikkMSBirHTAhWBqZAKHaeyCXUQjRwIBw&amp;url=http://pibidmaoamiga.blogspot.com/2016/05/atuacao-do-projeto-mao-amiga.html&amp;psig=AFQjCNHW43ceyD1AXdIgZuHOHbwlGv8wXA&amp;ust=1492710465163218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m.br/url?sa=i&amp;rct=j&amp;q=&amp;esrc=s&amp;source=images&amp;cd=&amp;cad=rja&amp;uact=8&amp;ved=0ahUKEwi1yY6nirHTAhWEH5AKHcEiCXkQjRwIBw&amp;url=http://pibidmaoamiga.blogspot.com.br/2017_03_01_archive.html&amp;psig=AFQjCNHW43ceyD1AXdIgZuHOHbwlGv8wXA&amp;ust=1492710465163218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source=images&amp;cd=&amp;cad=rja&amp;uact=8&amp;ved=0ahUKEwjdkJ35_rDTAhUKHZAKHYe9BHoQjRwIBw&amp;url=http://www.unespar.edu.br/noticias/12-projetos-da-unespar-sao-aprovados-no-universidade-sem-fronteiras/mapa-unespar.jpg/view&amp;psig=AFQjCNG-1o1zvLyWz_vK9iImHRulJvjZ2g&amp;ust=14927075018468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br/url?sa=i&amp;rct=j&amp;q=&amp;esrc=s&amp;source=images&amp;cd=&amp;cad=rja&amp;uact=8&amp;ved=0ahUKEwifgZSbgbHTAhXFH5AKHc2hAH4QjRwIBw&amp;url=https://pt.wikipedia.org/wiki/Uni%C3%A3o_da_Vit%C3%B3ria&amp;psig=AFQjCNH3RSJg2txnkLfMAOyG_DuOEhz7Pw&amp;ust=149270806917265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ved=0ahUKEwiOov_GgbHTAhXHD5AKHbEDAXcQjRwIBw&amp;url=http://www.rbj.com.br/geral/prefeito-de-uniao-da-vitoria-e-multado-pelo-tribunal-de-contas-estado-3130.html&amp;psig=AFQjCNH3RSJg2txnkLfMAOyG_DuOEhz7Pw&amp;ust=149270806917265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v96vV_7DTAhWEj5AKHWFIA3cQjRwIBw&amp;url=http://www.vvale.com.br/educacao/crise-na-unespar-instituicao-pode-fechar-portas/&amp;psig=AFQjCNEkRJU-9ue4p8tPEGB1LtNIi3C5Hg&amp;ust=149270767454370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r6uH-g7HTAhVEfZAKHSS1AE8QjRwIBw&amp;url=http://www.fap.pr.gov.br/modules/noticias/article.php?storyid=1112&amp;psig=AFQjCNFuE3816H2KadrjimoxqFEDoKU-4g&amp;ust=149270885359944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br/url?sa=i&amp;rct=j&amp;q=&amp;esrc=s&amp;source=images&amp;cd=&amp;cad=rja&amp;uact=8&amp;ved=0ahUKEwj-vtO2h7HTAhUCFpAKHd2MCXUQjRwIBw&amp;url=http://moodle.ifal.edu.br/&amp;psig=AFQjCNHT6mjkCMG_nsv803gtqrZ99SSkcQ&amp;ust=14927097794013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4048" y="4221088"/>
            <a:ext cx="6738392" cy="1368152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Profa. </a:t>
            </a:r>
            <a:r>
              <a:rPr lang="pt-BR" sz="3600" dirty="0" err="1" smtClean="0"/>
              <a:t>Dda</a:t>
            </a:r>
            <a:r>
              <a:rPr lang="pt-BR" sz="3600" dirty="0" smtClean="0"/>
              <a:t>. Nájela Tavares </a:t>
            </a:r>
            <a:r>
              <a:rPr lang="pt-BR" sz="3600" dirty="0" smtClean="0"/>
              <a:t>Ujiie</a:t>
            </a:r>
          </a:p>
          <a:p>
            <a:pPr algn="ctr"/>
            <a:r>
              <a:rPr lang="pt-BR" sz="3200" b="1" dirty="0" smtClean="0"/>
              <a:t>UNESPAR-GEPE/UTFPR-PPGECT</a:t>
            </a:r>
            <a:endParaRPr lang="pt-BR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568952" cy="1902073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5000"/>
              </a:lnSpc>
              <a:buNone/>
            </a:pPr>
            <a:r>
              <a:rPr lang="pt-BR" sz="4900" b="1" spc="-2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I CURSO DE FORMAÇÃO CONTINUADA EM SERVIÇO</a:t>
            </a:r>
            <a:r>
              <a:rPr lang="pt-BR" sz="4000" dirty="0">
                <a:ea typeface="Calibri"/>
                <a:cs typeface="Times New Roman"/>
              </a:rPr>
              <a:t/>
            </a:r>
            <a:br>
              <a:rPr lang="pt-BR" sz="4000" dirty="0">
                <a:ea typeface="Calibri"/>
                <a:cs typeface="Times New Roman"/>
              </a:rPr>
            </a:br>
            <a:endParaRPr lang="pt-BR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107581"/>
            <a:ext cx="1691680" cy="175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Unespar Uniãoda Vitória corre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1971328" cy="170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0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r>
              <a:rPr lang="pt-BR" dirty="0" smtClean="0"/>
              <a:t>Salas de Aula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230991" cy="237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Resultado de imagem para campus fafiu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27004" cy="3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7" y="4797152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9116" y="40466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 Biblioteca</a:t>
            </a:r>
            <a:r>
              <a:rPr lang="pt-BR" dirty="0" smtClean="0"/>
              <a:t>;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 descr="C:\Users\Win7\Desktop\Abertura vestibular\fotos\DSCN5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95800" cy="322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14847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Auditório</a:t>
            </a:r>
            <a:r>
              <a:rPr lang="pt-BR" sz="3200" dirty="0"/>
              <a:t>;</a:t>
            </a:r>
          </a:p>
        </p:txBody>
      </p:sp>
      <p:pic>
        <p:nvPicPr>
          <p:cNvPr id="8194" name="Picture 2" descr="Resultado de imagem para campus fafiu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88" y="3212976"/>
            <a:ext cx="5033361" cy="30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70700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35597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Observatório </a:t>
            </a:r>
            <a:r>
              <a:rPr lang="pt-BR" sz="2800" dirty="0"/>
              <a:t>Astronômico;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5068"/>
            <a:ext cx="4350305" cy="326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39544" y="2267355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Estação </a:t>
            </a:r>
            <a:r>
              <a:rPr lang="pt-BR" sz="2800" dirty="0"/>
              <a:t>de Tratamento e Piscicultura;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25" y="3861048"/>
            <a:ext cx="5280175" cy="2972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0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404664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Laboratório </a:t>
            </a:r>
            <a:r>
              <a:rPr lang="pt-BR" sz="2800" dirty="0"/>
              <a:t>Didático;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4106"/>
            <a:ext cx="4355976" cy="3266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04048" y="2249921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   Laboratório </a:t>
            </a:r>
            <a:r>
              <a:rPr lang="pt-BR" sz="2400" dirty="0"/>
              <a:t>de Águas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82" y="2930859"/>
            <a:ext cx="3785289" cy="2838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0" y="4869160"/>
            <a:ext cx="1524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7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332657"/>
            <a:ext cx="8229600" cy="648072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07 Laboratórios de Ensino;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419872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6707"/>
            <a:ext cx="3923481" cy="294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7" y="1052736"/>
            <a:ext cx="3923481" cy="294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02" y="3609735"/>
            <a:ext cx="3275409" cy="2456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m 6" descr="Unespar Uniãoda Vitória corre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61669"/>
            <a:ext cx="1174377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72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76672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04 </a:t>
            </a:r>
            <a:r>
              <a:rPr lang="pt-BR" sz="2400" dirty="0"/>
              <a:t>Laboratórios de Informática;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3" y="1340768"/>
            <a:ext cx="4568090" cy="3426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486357" cy="3082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m 4" descr="IMG_20150829_161436916_HDR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98285" y="1124744"/>
            <a:ext cx="422969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3" y="5065613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36712"/>
            <a:ext cx="74168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0294" y="231031"/>
            <a:ext cx="885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- LIFE – Laboratório Interdisciplinar de Formação Educacional; </a:t>
            </a:r>
            <a:endParaRPr lang="pt-BR" sz="2400" dirty="0"/>
          </a:p>
        </p:txBody>
      </p:sp>
      <p:pic>
        <p:nvPicPr>
          <p:cNvPr id="5" name="Imagem 4" descr="IMG-20150924-WA00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293489" y="4019663"/>
            <a:ext cx="3491880" cy="209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3" y="4019663"/>
            <a:ext cx="5076056" cy="260400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00808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06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496944" cy="1143000"/>
          </a:xfrm>
        </p:spPr>
        <p:txBody>
          <a:bodyPr/>
          <a:lstStyle/>
          <a:p>
            <a:r>
              <a:rPr lang="pt-BR" sz="3600" dirty="0" smtClean="0"/>
              <a:t>PIBID – PROGRAMA INSTITUCIONAL DE INICIAÇÃO A DOCÊNCIA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8178"/>
            <a:ext cx="4141732" cy="23297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2370"/>
            <a:ext cx="3826636" cy="2350797"/>
          </a:xfrm>
          <a:prstGeom prst="rect">
            <a:avLst/>
          </a:prstGeom>
        </p:spPr>
      </p:pic>
      <p:pic>
        <p:nvPicPr>
          <p:cNvPr id="6" name="Imagem 5" descr="DSC0676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7544" y="495369"/>
            <a:ext cx="3131840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Resultado de imagem para pibid MÃO AMIG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4" y="451384"/>
            <a:ext cx="3642776" cy="27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pibid MÃO AMIG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817896" cy="21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26" y="17922"/>
            <a:ext cx="1322947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80" y="5157192"/>
            <a:ext cx="9036495" cy="1143000"/>
          </a:xfrm>
        </p:spPr>
        <p:txBody>
          <a:bodyPr/>
          <a:lstStyle/>
          <a:p>
            <a:r>
              <a:rPr lang="pt-BR" sz="3600" dirty="0"/>
              <a:t>Grupo de Estudos e Pesquisa em Educação: teoria e prática (GEPE/CNPq)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475252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NEIPIC – Núcleo de Educação Infantil, Práxis e Interlocuções com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Cotidianidade;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NEFIPP – Núcleo de Estudos em Formação Inicial e Permanente de Professores;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NEFEM – Núcleo de Estudos de Fundamentos e Métodos;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NEPEDIN – Núcleo de Estudos e Pesquisa em Educação, Direito e Inclusão;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NEFIAS – Núcleo de Estudos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Freirianos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Investigação e Ação Social;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NUCATHE – Núcleo de Catalogação, Estudos e Pesquisas do HISTEDBR.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7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80920" cy="2232248"/>
          </a:xfrm>
        </p:spPr>
        <p:txBody>
          <a:bodyPr/>
          <a:lstStyle/>
          <a:p>
            <a:r>
              <a:rPr lang="pt-BR" sz="4800" spc="-20" dirty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I CURSO DE FORMAÇÃO CONTINUADA EM SERVIÇO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87624" y="49411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t-BR" sz="3600" b="1" dirty="0" smtClean="0">
                <a:solidFill>
                  <a:srgbClr val="500050"/>
                </a:solidFill>
                <a:latin typeface="Times New Roman"/>
                <a:ea typeface="Times New Roman"/>
              </a:rPr>
              <a:t>Questões organizacionais</a:t>
            </a:r>
            <a:endParaRPr lang="pt-BR" sz="3600" dirty="0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869160"/>
            <a:ext cx="6512511" cy="1143000"/>
          </a:xfrm>
        </p:spPr>
        <p:txBody>
          <a:bodyPr/>
          <a:lstStyle/>
          <a:p>
            <a:pPr algn="l"/>
            <a:r>
              <a:rPr lang="pt-BR" dirty="0" smtClean="0"/>
              <a:t>PARCERIA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051720" y="620688"/>
            <a:ext cx="6813376" cy="392161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b="1" dirty="0" smtClean="0"/>
              <a:t>Prefeitura Municipal de Presidente Bernardes-SP </a:t>
            </a:r>
            <a:r>
              <a:rPr lang="pt-BR" dirty="0" smtClean="0"/>
              <a:t>– Prefeito </a:t>
            </a:r>
            <a:r>
              <a:rPr lang="pt-BR" dirty="0" err="1" smtClean="0"/>
              <a:t>Luccas</a:t>
            </a:r>
            <a:r>
              <a:rPr lang="pt-BR" dirty="0" smtClean="0"/>
              <a:t> </a:t>
            </a:r>
            <a:r>
              <a:rPr lang="pt-BR" dirty="0" err="1" smtClean="0"/>
              <a:t>Inague</a:t>
            </a:r>
            <a:r>
              <a:rPr lang="pt-BR" dirty="0" smtClean="0"/>
              <a:t> Rodrigues &amp; </a:t>
            </a:r>
            <a:r>
              <a:rPr lang="pt-BR" b="1" dirty="0" smtClean="0"/>
              <a:t>Diretoria de Educação Municipal – </a:t>
            </a:r>
            <a:r>
              <a:rPr lang="pt-BR" dirty="0" smtClean="0"/>
              <a:t>Diretora </a:t>
            </a:r>
            <a:r>
              <a:rPr lang="pt-BR" dirty="0" err="1" smtClean="0"/>
              <a:t>Claudiné</a:t>
            </a:r>
            <a:r>
              <a:rPr lang="pt-BR" dirty="0" smtClean="0"/>
              <a:t> </a:t>
            </a:r>
            <a:r>
              <a:rPr lang="pt-BR" dirty="0" err="1" smtClean="0"/>
              <a:t>Olivo</a:t>
            </a:r>
            <a:endParaRPr lang="pt-BR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Universidade Estadual do Paraná, Campus de União da Vitória-PR (UNESPAR/UV) </a:t>
            </a:r>
            <a:r>
              <a:rPr lang="pt-BR" dirty="0" smtClean="0"/>
              <a:t>– Diretor </a:t>
            </a:r>
            <a:r>
              <a:rPr lang="pt-BR" dirty="0" err="1" smtClean="0"/>
              <a:t>Valderlei</a:t>
            </a:r>
            <a:r>
              <a:rPr lang="pt-BR" dirty="0" smtClean="0"/>
              <a:t> </a:t>
            </a:r>
            <a:r>
              <a:rPr lang="pt-BR" dirty="0" err="1" smtClean="0"/>
              <a:t>Garcias</a:t>
            </a:r>
            <a:r>
              <a:rPr lang="pt-BR" dirty="0" smtClean="0"/>
              <a:t> Sanches &amp; </a:t>
            </a:r>
            <a:r>
              <a:rPr lang="pt-BR" b="1" dirty="0" smtClean="0"/>
              <a:t>Grupo de Estudos e Pesquisa em Educação: teoria e prática (GEPE/CNPq) – </a:t>
            </a:r>
            <a:r>
              <a:rPr lang="pt-BR" dirty="0" smtClean="0"/>
              <a:t>Líder Nájela Tavares Ujiie &amp; Sandra Salete de Camargo Silva</a:t>
            </a:r>
            <a:endParaRPr lang="pt-B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963779" cy="200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5"/>
            <a:ext cx="1636586" cy="21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r>
              <a:rPr lang="pt-BR" dirty="0" smtClean="0"/>
              <a:t>CONVÊNIO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632848" cy="3474720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presente </a:t>
            </a:r>
            <a:r>
              <a:rPr lang="pt-BR" sz="2400" dirty="0" smtClean="0"/>
              <a:t>formação/pesquisa </a:t>
            </a:r>
            <a:r>
              <a:rPr lang="pt-BR" sz="2400" dirty="0"/>
              <a:t>foi </a:t>
            </a:r>
            <a:r>
              <a:rPr lang="pt-BR" sz="2400" dirty="0" smtClean="0"/>
              <a:t>aprovada pelo COMEP/UNICENTRO, parecer consubstanciado nº 1.753.433, 28 de setembro de 2016. </a:t>
            </a:r>
            <a:r>
              <a:rPr lang="pt-BR" sz="2400" dirty="0"/>
              <a:t>V</a:t>
            </a:r>
            <a:r>
              <a:rPr lang="pt-BR" sz="2400" dirty="0" smtClean="0"/>
              <a:t>incula-se </a:t>
            </a:r>
            <a:r>
              <a:rPr lang="pt-BR" sz="2400" dirty="0"/>
              <a:t>a Universidade Estadual do Paraná, Campus de União da </a:t>
            </a:r>
            <a:r>
              <a:rPr lang="pt-BR" sz="2400" dirty="0" smtClean="0"/>
              <a:t>Vitória-PR via grupo de pesquisa GEPE/NEFIPP </a:t>
            </a:r>
            <a:r>
              <a:rPr lang="pt-BR" sz="2400" dirty="0"/>
              <a:t>e ao </a:t>
            </a:r>
            <a:r>
              <a:rPr lang="pt-BR" sz="2400" dirty="0" smtClean="0"/>
              <a:t> Doutoramento do Programa de Pós-Graduação em Ensino de Ciência e Tecnologia, da Universidade Tecnológica Federal do Paraná.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741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CERTIFICAÇÃO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8064896" cy="3474720"/>
          </a:xfrm>
        </p:spPr>
        <p:txBody>
          <a:bodyPr/>
          <a:lstStyle/>
          <a:p>
            <a:pPr algn="just"/>
            <a:r>
              <a:rPr lang="pt-BR" dirty="0"/>
              <a:t>Universidade Estadual do Paraná </a:t>
            </a:r>
            <a:r>
              <a:rPr lang="pt-BR" dirty="0" smtClean="0"/>
              <a:t>– UNESPAR / Grupo </a:t>
            </a:r>
            <a:r>
              <a:rPr lang="pt-BR" dirty="0"/>
              <a:t>de Estudos e Pesquisa em Educação: teoria e prática – </a:t>
            </a:r>
            <a:r>
              <a:rPr lang="pt-BR" dirty="0" smtClean="0"/>
              <a:t>GEPE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certificação será necessário </a:t>
            </a:r>
            <a:r>
              <a:rPr lang="pt-BR" dirty="0"/>
              <a:t>FREQUÊNCIA </a:t>
            </a:r>
            <a:r>
              <a:rPr lang="pt-BR" dirty="0" smtClean="0"/>
              <a:t>igual ou superior 75% e APROVEITAMENTO de 70 pontos (correlacionados as atividades realizadas ao longo do curso)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78313"/>
            <a:ext cx="19748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4869160"/>
            <a:ext cx="9143999" cy="1143000"/>
          </a:xfrm>
        </p:spPr>
        <p:txBody>
          <a:bodyPr/>
          <a:lstStyle/>
          <a:p>
            <a:r>
              <a:rPr lang="pt-BR" sz="3600" dirty="0" smtClean="0"/>
              <a:t>Fase 1 – Diagnóstico e Formação Teórico-prática</a:t>
            </a:r>
            <a:br>
              <a:rPr lang="pt-BR" sz="3600" dirty="0" smtClean="0"/>
            </a:br>
            <a:r>
              <a:rPr lang="pt-BR" sz="3600" dirty="0" smtClean="0"/>
              <a:t>CRONOGRAMA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208912" cy="4156050"/>
          </a:xfrm>
        </p:spPr>
        <p:txBody>
          <a:bodyPr>
            <a:normAutofit/>
          </a:bodyPr>
          <a:lstStyle/>
          <a:p>
            <a:r>
              <a:rPr lang="pt-BR" sz="2400" b="1" dirty="0"/>
              <a:t>40 </a:t>
            </a:r>
            <a:r>
              <a:rPr lang="pt-BR" sz="2400" b="1" dirty="0" smtClean="0"/>
              <a:t>horas</a:t>
            </a:r>
            <a:r>
              <a:rPr lang="pt-BR" sz="2400" dirty="0" smtClean="0"/>
              <a:t> </a:t>
            </a:r>
            <a:r>
              <a:rPr lang="pt-BR" sz="2400" dirty="0"/>
              <a:t>(30h presenciais + 10h </a:t>
            </a:r>
            <a:r>
              <a:rPr lang="pt-BR" sz="2400" dirty="0" err="1"/>
              <a:t>EaD</a:t>
            </a:r>
            <a:r>
              <a:rPr lang="pt-BR" sz="2400" dirty="0"/>
              <a:t> </a:t>
            </a:r>
            <a:r>
              <a:rPr lang="pt-BR" sz="2400" dirty="0" err="1"/>
              <a:t>moodle</a:t>
            </a:r>
            <a:r>
              <a:rPr lang="pt-BR" sz="2400" dirty="0"/>
              <a:t> UNESPAR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Período: quartas-feiras </a:t>
            </a:r>
            <a:r>
              <a:rPr lang="pt-BR" sz="2400" dirty="0" smtClean="0"/>
              <a:t>18h-21h </a:t>
            </a:r>
            <a:endParaRPr lang="pt-BR" sz="2400" dirty="0"/>
          </a:p>
          <a:p>
            <a:r>
              <a:rPr lang="pt-BR" sz="2400" dirty="0"/>
              <a:t>Local: Auditório Ferrovia Presidente Bernardes-SP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83539"/>
              </p:ext>
            </p:extLst>
          </p:nvPr>
        </p:nvGraphicFramePr>
        <p:xfrm>
          <a:off x="755576" y="1340768"/>
          <a:ext cx="7704855" cy="223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701035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ENCONTROS*</a:t>
                      </a:r>
                    </a:p>
                    <a:p>
                      <a:pPr algn="ctr"/>
                      <a:r>
                        <a:rPr lang="pt-BR" sz="2000" dirty="0" smtClean="0"/>
                        <a:t>(*datas podem estar sujeitas a alterações)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30179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19/04/2017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17/05/2017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21/06/2017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28/06/2017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02/08/2017</a:t>
                      </a:r>
                      <a:endParaRPr lang="pt-BR" sz="2000" dirty="0"/>
                    </a:p>
                  </a:txBody>
                  <a:tcPr/>
                </a:tc>
              </a:tr>
              <a:tr h="701035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09/08/2017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09/08/2017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23/08/2017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13/09/2017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20/09/2017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0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93" y="5013176"/>
            <a:ext cx="9073007" cy="1143000"/>
          </a:xfrm>
        </p:spPr>
        <p:txBody>
          <a:bodyPr/>
          <a:lstStyle/>
          <a:p>
            <a:r>
              <a:rPr lang="pt-BR" sz="3600" dirty="0"/>
              <a:t>Fase </a:t>
            </a:r>
            <a:r>
              <a:rPr lang="pt-BR" sz="3600" dirty="0" smtClean="0"/>
              <a:t>2 </a:t>
            </a:r>
            <a:r>
              <a:rPr lang="pt-BR" sz="3600" dirty="0"/>
              <a:t>– </a:t>
            </a:r>
            <a:r>
              <a:rPr lang="pt-BR" sz="3600" dirty="0" smtClean="0"/>
              <a:t>Planejamento e Elaboração Teórico-prática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CRONOGRAMA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568952" cy="3474720"/>
          </a:xfrm>
        </p:spPr>
        <p:txBody>
          <a:bodyPr/>
          <a:lstStyle/>
          <a:p>
            <a:r>
              <a:rPr lang="pt-BR" sz="2400" b="1" dirty="0" smtClean="0"/>
              <a:t>20 </a:t>
            </a:r>
            <a:r>
              <a:rPr lang="pt-BR" sz="2400" b="1" dirty="0"/>
              <a:t>horas</a:t>
            </a:r>
            <a:r>
              <a:rPr lang="pt-BR" sz="2400" dirty="0"/>
              <a:t> (15h presenciais + 5h </a:t>
            </a:r>
            <a:r>
              <a:rPr lang="pt-BR" sz="2400" dirty="0" err="1"/>
              <a:t>EaD</a:t>
            </a:r>
            <a:r>
              <a:rPr lang="pt-BR" sz="2400" dirty="0"/>
              <a:t> </a:t>
            </a:r>
            <a:r>
              <a:rPr lang="pt-BR" sz="2400" dirty="0" err="1"/>
              <a:t>moodle</a:t>
            </a:r>
            <a:r>
              <a:rPr lang="pt-BR" sz="2400" dirty="0"/>
              <a:t> UNESPAR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/>
              <a:t>Período: quartas-feiras 18h-21h</a:t>
            </a:r>
          </a:p>
          <a:p>
            <a:r>
              <a:rPr lang="pt-BR" sz="2400" dirty="0"/>
              <a:t>Local: Auditório Ferrovia Presidente Bernardes-SP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00726"/>
              </p:ext>
            </p:extLst>
          </p:nvPr>
        </p:nvGraphicFramePr>
        <p:xfrm>
          <a:off x="702677" y="1988840"/>
          <a:ext cx="7704855" cy="1531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701035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ENCONTROS*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(*datas podem estar sujeitas a alterações)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830179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04/10/2017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18/10/2017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08/11/2017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22/11/2017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06/12/2017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9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3 – Validação e Documentação Pedagógica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Será efetivada no próximo ano letivo. </a:t>
            </a:r>
          </a:p>
          <a:p>
            <a:endParaRPr lang="pt-BR" dirty="0"/>
          </a:p>
          <a:p>
            <a:r>
              <a:rPr lang="pt-BR" dirty="0" smtClean="0"/>
              <a:t>Cronograma a definir.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832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744417" cy="4189087"/>
          </a:xfrm>
        </p:spPr>
        <p:txBody>
          <a:bodyPr/>
          <a:lstStyle/>
          <a:p>
            <a:pPr algn="ctr"/>
            <a:r>
              <a:rPr lang="pt-BR" dirty="0" smtClean="0"/>
              <a:t>Iniciada a nossa viagem de 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148064" y="731520"/>
            <a:ext cx="3168352" cy="34747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8" y="332656"/>
            <a:ext cx="4285316" cy="616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1143000"/>
          </a:xfrm>
        </p:spPr>
        <p:txBody>
          <a:bodyPr/>
          <a:lstStyle/>
          <a:p>
            <a:r>
              <a:rPr lang="pt-BR" dirty="0" smtClean="0"/>
              <a:t>Diagnóstico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848872" cy="3921616"/>
          </a:xfrm>
        </p:spPr>
        <p:txBody>
          <a:bodyPr/>
          <a:lstStyle/>
          <a:p>
            <a:pPr algn="just"/>
            <a:r>
              <a:rPr lang="pt-BR" sz="2400" dirty="0" smtClean="0"/>
              <a:t>Cada um receberá um questionário, com alguns termos e questões para as quais devem registrar sua concepção pessoal sem preocupação com os pares.</a:t>
            </a:r>
          </a:p>
          <a:p>
            <a:pPr algn="just"/>
            <a:endParaRPr lang="pt-BR" sz="2400" dirty="0" smtClean="0"/>
          </a:p>
          <a:p>
            <a:pPr algn="just"/>
            <a:endParaRPr lang="pt-BR" dirty="0" smtClean="0"/>
          </a:p>
          <a:p>
            <a:pPr algn="r"/>
            <a:r>
              <a:rPr lang="pt-BR" sz="2800" dirty="0" smtClean="0"/>
              <a:t>A TODOS UM EXCELENTE INÍCIO!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115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r>
              <a:rPr lang="pt-BR" dirty="0" smtClean="0"/>
              <a:t>UNESPAR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128792" cy="3993624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0070C0"/>
                </a:solidFill>
                <a:latin typeface="Calibri"/>
              </a:rPr>
              <a:t>ABRANGE 7 </a:t>
            </a:r>
            <a:r>
              <a:rPr lang="pt-BR" sz="2600" b="1" dirty="0" smtClean="0">
                <a:solidFill>
                  <a:srgbClr val="0070C0"/>
                </a:solidFill>
                <a:latin typeface="Calibri"/>
              </a:rPr>
              <a:t>CAMPUS </a:t>
            </a:r>
            <a:r>
              <a:rPr lang="pt-BR" sz="2600" b="1" dirty="0">
                <a:solidFill>
                  <a:srgbClr val="0070C0"/>
                </a:solidFill>
                <a:latin typeface="Calibri"/>
              </a:rPr>
              <a:t>E A ESCOLA SUPERIOR DE SEGURANÇA PÚBLICA DA </a:t>
            </a:r>
            <a:r>
              <a:rPr lang="pt-BR" sz="2600" b="1" dirty="0" smtClean="0">
                <a:solidFill>
                  <a:srgbClr val="0070C0"/>
                </a:solidFill>
                <a:latin typeface="Calibri"/>
              </a:rPr>
              <a:t>ACADEMIA </a:t>
            </a:r>
            <a:r>
              <a:rPr lang="pt-BR" sz="2600" b="1" dirty="0">
                <a:solidFill>
                  <a:srgbClr val="0070C0"/>
                </a:solidFill>
                <a:latin typeface="Calibri"/>
              </a:rPr>
              <a:t>POLICIAL MILITAR DO </a:t>
            </a:r>
            <a:r>
              <a:rPr lang="pt-BR" sz="2600" b="1" dirty="0" smtClean="0">
                <a:solidFill>
                  <a:srgbClr val="0070C0"/>
                </a:solidFill>
                <a:latin typeface="Calibri"/>
              </a:rPr>
              <a:t>GUATUPÊ;</a:t>
            </a:r>
            <a:endParaRPr lang="pt-BR" sz="2600" b="1" dirty="0">
              <a:solidFill>
                <a:srgbClr val="0070C0"/>
              </a:solidFill>
              <a:latin typeface="Calibri"/>
            </a:endParaRPr>
          </a:p>
          <a:p>
            <a:pPr marL="342900" lvl="0" indent="-342900" algn="just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0070C0"/>
              </a:solidFill>
              <a:latin typeface="Calibri"/>
            </a:endParaRPr>
          </a:p>
          <a:p>
            <a:pPr marL="342900" lvl="0" indent="-342900" algn="just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006600"/>
                </a:solidFill>
                <a:latin typeface="Calibri"/>
              </a:rPr>
              <a:t>POSSUI 67 CURSOS DE GRADUAÇÃO, 15 CENTROS DE ÁREAS, 19 CURSOS DE ESPECIALIZAÇÃO; </a:t>
            </a:r>
            <a:r>
              <a:rPr lang="pt-BR" sz="2600" b="1" dirty="0" smtClean="0">
                <a:solidFill>
                  <a:srgbClr val="006600"/>
                </a:solidFill>
                <a:latin typeface="Calibri"/>
              </a:rPr>
              <a:t>4 </a:t>
            </a:r>
            <a:r>
              <a:rPr lang="pt-BR" sz="2600" b="1" dirty="0">
                <a:solidFill>
                  <a:srgbClr val="006600"/>
                </a:solidFill>
                <a:latin typeface="Calibri"/>
              </a:rPr>
              <a:t>PROGRAMAS DE MESTRADO E 1 MESTRADO INTER-INSTITUCIONAL; 2 PROGRAMAS DE DOUTORADO INTERINSTITUCIONAL; </a:t>
            </a:r>
            <a:endParaRPr lang="pt-BR" sz="2600" b="1" dirty="0" smtClean="0">
              <a:solidFill>
                <a:srgbClr val="006600"/>
              </a:solidFill>
              <a:latin typeface="Calibri"/>
            </a:endParaRPr>
          </a:p>
          <a:p>
            <a:pPr marL="342900" lvl="0" indent="-342900" algn="just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006600"/>
              </a:solidFill>
              <a:latin typeface="Calibri"/>
            </a:endParaRPr>
          </a:p>
          <a:p>
            <a:pPr marL="342900" lvl="0" indent="-342900" algn="just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FF0000"/>
                </a:solidFill>
                <a:latin typeface="Calibri"/>
              </a:rPr>
              <a:t>TRADIÇÃO EM ENSINO, PESQUISA E EXTENSÃO</a:t>
            </a:r>
            <a:r>
              <a:rPr lang="pt-BR" sz="2600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marL="45720" indent="0" algn="just">
              <a:buNone/>
            </a:pP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6" y="5157192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5877272"/>
            <a:ext cx="6512511" cy="1143000"/>
          </a:xfrm>
        </p:spPr>
        <p:txBody>
          <a:bodyPr/>
          <a:lstStyle/>
          <a:p>
            <a:r>
              <a:rPr lang="pt-BR" sz="3600" dirty="0" smtClean="0"/>
              <a:t>LOCALIZAÇÃO DOS CAMPUS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MAPA UNESP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42"/>
            <a:ext cx="801322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0471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0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6512511" cy="1143000"/>
          </a:xfrm>
        </p:spPr>
        <p:txBody>
          <a:bodyPr/>
          <a:lstStyle/>
          <a:p>
            <a:r>
              <a:rPr lang="pt-BR" dirty="0" smtClean="0"/>
              <a:t>UNIÃO DA VITÓRIA-PR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uNIÃO DA VITÓR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754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512511" cy="1143000"/>
          </a:xfrm>
        </p:spPr>
        <p:txBody>
          <a:bodyPr/>
          <a:lstStyle/>
          <a:p>
            <a:r>
              <a:rPr lang="pt-BR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UNIÃO DA VITÓRIA-PR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uNIÃO DA VITÓR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16574" cy="45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776864" cy="1143000"/>
          </a:xfrm>
        </p:spPr>
        <p:txBody>
          <a:bodyPr/>
          <a:lstStyle/>
          <a:p>
            <a:r>
              <a:rPr lang="pt-BR" sz="3600" dirty="0" smtClean="0"/>
              <a:t>CAMPUS DE UNIÃO DA VITÓRIA-PR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323488"/>
            <a:ext cx="6400800" cy="3474720"/>
          </a:xfrm>
        </p:spPr>
        <p:txBody>
          <a:bodyPr/>
          <a:lstStyle/>
          <a:p>
            <a:r>
              <a:rPr lang="pt-BR" dirty="0" smtClean="0"/>
              <a:t>Entrada anual de aproximadamente 450 alunos (Vestibular e SISU)</a:t>
            </a:r>
          </a:p>
          <a:p>
            <a:r>
              <a:rPr lang="pt-BR" dirty="0" smtClean="0"/>
              <a:t>Mestrado em Filosofia (PROFILO-UFPR)</a:t>
            </a:r>
          </a:p>
          <a:p>
            <a:r>
              <a:rPr lang="pt-BR" dirty="0" smtClean="0"/>
              <a:t>Tradição em Formação de Professores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57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sultado de imagem para CAMPUS FAFIU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1" y="2237842"/>
            <a:ext cx="42160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nespar Uniãoda Vitória corre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323256" cy="126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6" name="Picture 4" descr="Resultado de imagem para unespar rei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5" y="1670136"/>
            <a:ext cx="6926063" cy="51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campus fafiu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44"/>
            <a:ext cx="38004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0" y="2852936"/>
            <a:ext cx="1322947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r>
              <a:rPr lang="pt-BR" dirty="0" smtClean="0"/>
              <a:t>Plataforma </a:t>
            </a:r>
            <a:r>
              <a:rPr lang="pt-BR" dirty="0" err="1" smtClean="0"/>
              <a:t>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098532" cy="3474720"/>
          </a:xfrm>
        </p:spPr>
        <p:txBody>
          <a:bodyPr/>
          <a:lstStyle/>
          <a:p>
            <a:pPr algn="just"/>
            <a:r>
              <a:rPr lang="pt-BR" dirty="0" smtClean="0"/>
              <a:t>Assessoramento a Formação Inicial e Continuada  </a:t>
            </a:r>
          </a:p>
          <a:p>
            <a:pPr algn="just"/>
            <a:r>
              <a:rPr lang="pt-BR" dirty="0" smtClean="0"/>
              <a:t>Pesquisa, Ensino e Extensão Universitária</a:t>
            </a:r>
          </a:p>
          <a:p>
            <a:pPr marL="4572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MISSÃO INSTITUCIONAL</a:t>
            </a:r>
            <a:endParaRPr lang="pt-BR" dirty="0"/>
          </a:p>
        </p:txBody>
      </p:sp>
      <p:pic>
        <p:nvPicPr>
          <p:cNvPr id="9218" name="Picture 2" descr="Resultado de imagem para mood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810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42" y="548680"/>
            <a:ext cx="13223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</TotalTime>
  <Words>591</Words>
  <Application>Microsoft Office PowerPoint</Application>
  <PresentationFormat>Apresentação na tela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Integração</vt:lpstr>
      <vt:lpstr>I CURSO DE FORMAÇÃO CONTINUADA EM SERVIÇO </vt:lpstr>
      <vt:lpstr>PARCERIA</vt:lpstr>
      <vt:lpstr>UNESPAR</vt:lpstr>
      <vt:lpstr>LOCALIZAÇÃO DOS CAMPUS</vt:lpstr>
      <vt:lpstr>UNIÃO DA VITÓRIA-PR</vt:lpstr>
      <vt:lpstr>UNIÃO DA VITÓRIA-PR</vt:lpstr>
      <vt:lpstr>CAMPUS DE UNIÃO DA VITÓRIA-PR</vt:lpstr>
      <vt:lpstr>Apresentação do PowerPoint</vt:lpstr>
      <vt:lpstr>Plataforma EaD</vt:lpstr>
      <vt:lpstr>Salas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PIBID – PROGRAMA INSTITUCIONAL DE INICIAÇÃO A DOCÊNCIA</vt:lpstr>
      <vt:lpstr>Grupo de Estudos e Pesquisa em Educação: teoria e prática (GEPE/CNPq)</vt:lpstr>
      <vt:lpstr>I CURSO DE FORMAÇÃO CONTINUADA EM SERVIÇO</vt:lpstr>
      <vt:lpstr>CONVÊNIO</vt:lpstr>
      <vt:lpstr>CERTIFICAÇÃO</vt:lpstr>
      <vt:lpstr>Fase 1 – Diagnóstico e Formação Teórico-prática CRONOGRAMA</vt:lpstr>
      <vt:lpstr>Fase 2 – Planejamento e Elaboração Teórico-prática CRONOGRAMA</vt:lpstr>
      <vt:lpstr>Fase 3 – Validação e Documentação Pedagógica</vt:lpstr>
      <vt:lpstr>Iniciada a nossa viagem de formação </vt:lpstr>
      <vt:lpstr>Diagnóstico Inicial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CURSO DE FORMAÇÃO CONTINUADA EM SERVIÇO</dc:title>
  <dc:creator>Nájela Ujiie</dc:creator>
  <cp:lastModifiedBy>Nájela Ujiie</cp:lastModifiedBy>
  <cp:revision>33</cp:revision>
  <dcterms:created xsi:type="dcterms:W3CDTF">2017-04-18T19:03:37Z</dcterms:created>
  <dcterms:modified xsi:type="dcterms:W3CDTF">2019-08-09T18:23:53Z</dcterms:modified>
</cp:coreProperties>
</file>