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58" r:id="rId3"/>
    <p:sldId id="262" r:id="rId4"/>
    <p:sldId id="263" r:id="rId5"/>
    <p:sldId id="264" r:id="rId6"/>
    <p:sldId id="265" r:id="rId7"/>
    <p:sldId id="259" r:id="rId8"/>
    <p:sldId id="257" r:id="rId9"/>
    <p:sldId id="260" r:id="rId10"/>
    <p:sldId id="261" r:id="rId11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1" d="100"/>
          <a:sy n="71" d="100"/>
        </p:scale>
        <p:origin x="-1320" y="-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9C275F-F89D-403F-930A-33DDBF915E9B}" type="datetimeFigureOut">
              <a:rPr lang="pt-BR" smtClean="0"/>
              <a:t>10/08/2019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968902-4DC1-4D82-AC00-C20399A8ED7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485692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968902-4DC1-4D82-AC00-C20399A8ED7D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843317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tângulo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tângulo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tângulo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tângulo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etângulo de cantos arredondados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etângulo de cantos arredondados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tângulo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tângulo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tângulo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C4D7A1D4-C8BA-48C4-AE32-ECA3C2612BD7}" type="datetimeFigureOut">
              <a:rPr lang="pt-BR" smtClean="0"/>
              <a:t>10/08/2019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pt-BR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92D871B2-D6E7-468A-90BA-C696CAA0DF2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7A1D4-C8BA-48C4-AE32-ECA3C2612BD7}" type="datetimeFigureOut">
              <a:rPr lang="pt-BR" smtClean="0"/>
              <a:t>10/08/2019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871B2-D6E7-468A-90BA-C696CAA0DF2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7A1D4-C8BA-48C4-AE32-ECA3C2612BD7}" type="datetimeFigureOut">
              <a:rPr lang="pt-BR" smtClean="0"/>
              <a:t>10/08/2019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871B2-D6E7-468A-90BA-C696CAA0DF2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7A1D4-C8BA-48C4-AE32-ECA3C2612BD7}" type="datetimeFigureOut">
              <a:rPr lang="pt-BR" smtClean="0"/>
              <a:t>10/08/2019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871B2-D6E7-468A-90BA-C696CAA0DF2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7A1D4-C8BA-48C4-AE32-ECA3C2612BD7}" type="datetimeFigureOut">
              <a:rPr lang="pt-BR" smtClean="0"/>
              <a:t>10/08/2019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871B2-D6E7-468A-90BA-C696CAA0DF2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7A1D4-C8BA-48C4-AE32-ECA3C2612BD7}" type="datetimeFigureOut">
              <a:rPr lang="pt-BR" smtClean="0"/>
              <a:t>10/08/2019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871B2-D6E7-468A-90BA-C696CAA0DF2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26" name="Espaço Reservado para Data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4D7A1D4-C8BA-48C4-AE32-ECA3C2612BD7}" type="datetimeFigureOut">
              <a:rPr lang="pt-BR" smtClean="0"/>
              <a:t>10/08/2019</a:t>
            </a:fld>
            <a:endParaRPr lang="pt-BR"/>
          </a:p>
        </p:txBody>
      </p:sp>
      <p:sp>
        <p:nvSpPr>
          <p:cNvPr id="27" name="Espaço Reservado para Número de Slide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2D871B2-D6E7-468A-90BA-C696CAA0DF21}" type="slidenum">
              <a:rPr lang="pt-BR" smtClean="0"/>
              <a:t>‹nº›</a:t>
            </a:fld>
            <a:endParaRPr lang="pt-BR"/>
          </a:p>
        </p:txBody>
      </p:sp>
      <p:sp>
        <p:nvSpPr>
          <p:cNvPr id="28" name="Espaço Reservado para Rodapé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C4D7A1D4-C8BA-48C4-AE32-ECA3C2612BD7}" type="datetimeFigureOut">
              <a:rPr lang="pt-BR" smtClean="0"/>
              <a:t>10/08/2019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92D871B2-D6E7-468A-90BA-C696CAA0DF2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7A1D4-C8BA-48C4-AE32-ECA3C2612BD7}" type="datetimeFigureOut">
              <a:rPr lang="pt-BR" smtClean="0"/>
              <a:t>10/08/2019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871B2-D6E7-468A-90BA-C696CAA0DF2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7A1D4-C8BA-48C4-AE32-ECA3C2612BD7}" type="datetimeFigureOut">
              <a:rPr lang="pt-BR" smtClean="0"/>
              <a:t>10/08/2019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871B2-D6E7-468A-90BA-C696CAA0DF2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7A1D4-C8BA-48C4-AE32-ECA3C2612BD7}" type="datetimeFigureOut">
              <a:rPr lang="pt-BR" smtClean="0"/>
              <a:t>10/08/2019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871B2-D6E7-468A-90BA-C696CAA0DF2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tângulo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tângulo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tângulo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tângulo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tângulo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etângulo de cantos arredondados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etângulo de cantos arredondados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tângulo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tângulo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tângulo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tângulo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tângulo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tângulo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C4D7A1D4-C8BA-48C4-AE32-ECA3C2612BD7}" type="datetimeFigureOut">
              <a:rPr lang="pt-BR" smtClean="0"/>
              <a:t>10/08/2019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pt-BR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92D871B2-D6E7-468A-90BA-C696CAA0DF21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mailto:najelaujiie@yahoo.com.br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www.google.com.br/url?sa=i&amp;rct=j&amp;q=&amp;esrc=s&amp;source=images&amp;cd=&amp;cad=rja&amp;uact=8&amp;ved=0ahUKEwiJuemRmpLZAhWLjZAKHQzsAOEQjRwIBw&amp;url=http://dotp-guaianases.blogspot.com/2016/10/mini-historias-na-perspectiva-da.html&amp;psig=AOvVaw0XsgDMQPFmh2RW9AKPoMU_&amp;ust=1518037843151810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DOCUMENTAÇÃO PEDAGÓGICA: autoria, reflexão e avaliação do/no processo educativo</a:t>
            </a:r>
            <a:br>
              <a:rPr lang="pt-BR" dirty="0" smtClean="0"/>
            </a:b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pt-BR" sz="2800" b="1" dirty="0"/>
              <a:t>Nájela Tavares Ujiie</a:t>
            </a:r>
            <a:r>
              <a:rPr lang="pt-BR" sz="2800" dirty="0"/>
              <a:t> </a:t>
            </a:r>
          </a:p>
          <a:p>
            <a:pPr algn="r"/>
            <a:r>
              <a:rPr lang="pt-BR" sz="2800" dirty="0" smtClean="0"/>
              <a:t>UNESPAR-UTFPR/PPGECT </a:t>
            </a:r>
            <a:r>
              <a:rPr lang="pt-BR" sz="2800" dirty="0">
                <a:hlinkClick r:id="rId2"/>
              </a:rPr>
              <a:t>najelaujiie@yahoo.com.br</a:t>
            </a:r>
            <a:endParaRPr lang="pt-BR" sz="2800" dirty="0"/>
          </a:p>
          <a:p>
            <a:endParaRPr lang="pt-B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414424"/>
            <a:ext cx="2442641" cy="2126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Imagem 4" descr="Unespar Uniãoda Vitória correto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477449"/>
            <a:ext cx="1323256" cy="1268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188640"/>
            <a:ext cx="1225550" cy="1268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5674680"/>
            <a:ext cx="1463675" cy="811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20274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REFERÊNCIAS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pt-BR" dirty="0" smtClean="0"/>
              <a:t>FOCHI, P. </a:t>
            </a:r>
            <a:r>
              <a:rPr lang="pt-BR" b="1" dirty="0" smtClean="0"/>
              <a:t>Afinal, o que os bebês fazem no berçário? </a:t>
            </a:r>
            <a:r>
              <a:rPr lang="pt-BR" dirty="0" smtClean="0"/>
              <a:t>Porto Alegre: Penso, 2015.</a:t>
            </a:r>
          </a:p>
          <a:p>
            <a:pPr algn="just"/>
            <a:r>
              <a:rPr lang="pt-BR" dirty="0" smtClean="0"/>
              <a:t>MELLO</a:t>
            </a:r>
            <a:r>
              <a:rPr lang="pt-BR" dirty="0"/>
              <a:t>, S. A.; BARBOSA, M. C. S.; FARIA, A. L. G. de. </a:t>
            </a:r>
            <a:r>
              <a:rPr lang="pt-BR" b="1" dirty="0"/>
              <a:t>Documentação Pedagógica. </a:t>
            </a:r>
            <a:r>
              <a:rPr lang="pt-BR" dirty="0"/>
              <a:t>São Carlos-SP: Pedro &amp; João Editores, 2017.</a:t>
            </a:r>
          </a:p>
          <a:p>
            <a:pPr algn="just"/>
            <a:r>
              <a:rPr lang="pt-BR" dirty="0" smtClean="0"/>
              <a:t>OSTETTO, L. E. No tecido da documentação, memória, identidade e beleza. In: OSTETTO, L. E. (org.) </a:t>
            </a:r>
            <a:r>
              <a:rPr lang="pt-BR" b="1" dirty="0" smtClean="0"/>
              <a:t>Registros na Educação Infantil: </a:t>
            </a:r>
            <a:r>
              <a:rPr lang="pt-BR" dirty="0" smtClean="0"/>
              <a:t>pesquisa e prática pedagógica. Campinas-SP: Papirus, 2017, p. 19-53.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607741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066800"/>
          </a:xfrm>
        </p:spPr>
        <p:txBody>
          <a:bodyPr/>
          <a:lstStyle/>
          <a:p>
            <a:r>
              <a:rPr lang="pt-BR" dirty="0" smtClean="0"/>
              <a:t>Documentação Pedagógica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1556792"/>
            <a:ext cx="8640960" cy="5017744"/>
          </a:xfrm>
        </p:spPr>
        <p:txBody>
          <a:bodyPr>
            <a:normAutofit/>
          </a:bodyPr>
          <a:lstStyle/>
          <a:p>
            <a:pPr algn="just"/>
            <a:r>
              <a:rPr lang="pt-BR" dirty="0">
                <a:latin typeface="Arial"/>
                <a:ea typeface="Calibri"/>
              </a:rPr>
              <a:t>A documentação pedagógica é fonte narrativa, explicativa e </a:t>
            </a:r>
            <a:r>
              <a:rPr lang="pt-BR" dirty="0" smtClean="0">
                <a:latin typeface="Arial"/>
                <a:ea typeface="Calibri"/>
              </a:rPr>
              <a:t>argumentativa. Momento de reflexão para, na e sobre a ação educativa.</a:t>
            </a:r>
          </a:p>
          <a:p>
            <a:pPr algn="just"/>
            <a:r>
              <a:rPr lang="pt-BR" dirty="0" smtClean="0">
                <a:latin typeface="Arial"/>
              </a:rPr>
              <a:t>Possui 3 funções salutares:</a:t>
            </a:r>
          </a:p>
          <a:p>
            <a:pPr algn="just">
              <a:buFontTx/>
              <a:buChar char="-"/>
            </a:pPr>
            <a:r>
              <a:rPr lang="pt-BR" dirty="0" smtClean="0">
                <a:latin typeface="Arial"/>
              </a:rPr>
              <a:t>POLÍTICA (diálogo escola/professores – famílias/comunidade)</a:t>
            </a:r>
            <a:r>
              <a:rPr lang="pt-BR" dirty="0" smtClean="0"/>
              <a:t>;</a:t>
            </a:r>
          </a:p>
          <a:p>
            <a:pPr algn="just">
              <a:buFontTx/>
              <a:buChar char="-"/>
            </a:pPr>
            <a:r>
              <a:rPr lang="pt-BR" dirty="0" smtClean="0">
                <a:latin typeface="Arial"/>
              </a:rPr>
              <a:t>ACOMPANHAMENTO (registro das produções e interações, composição da memória educativa);</a:t>
            </a:r>
          </a:p>
          <a:p>
            <a:pPr algn="just">
              <a:buFontTx/>
              <a:buChar char="-"/>
            </a:pPr>
            <a:r>
              <a:rPr lang="pt-BR" dirty="0" smtClean="0">
                <a:latin typeface="Arial"/>
              </a:rPr>
              <a:t>MATERIAL PEDAGÓGICO (fonte de pesquisa para o processo educativo).</a:t>
            </a:r>
          </a:p>
          <a:p>
            <a:pPr marL="109728" indent="0" algn="r">
              <a:buNone/>
            </a:pPr>
            <a:r>
              <a:rPr lang="pt-BR" sz="2400" dirty="0" smtClean="0"/>
              <a:t>(MELLO, BARBOSA e FARIA, 2017)</a:t>
            </a:r>
            <a:r>
              <a:rPr lang="pt-BR" dirty="0" smtClean="0"/>
              <a:t> </a:t>
            </a:r>
            <a:r>
              <a:rPr lang="pt-BR" dirty="0" smtClean="0">
                <a:latin typeface="Arial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678610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066800"/>
          </a:xfrm>
        </p:spPr>
        <p:txBody>
          <a:bodyPr/>
          <a:lstStyle/>
          <a:p>
            <a:r>
              <a:rPr lang="pt-BR" dirty="0" smtClean="0"/>
              <a:t>Documentar é...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1700808"/>
            <a:ext cx="8640960" cy="4896544"/>
          </a:xfrm>
        </p:spPr>
        <p:txBody>
          <a:bodyPr>
            <a:normAutofit lnSpcReduction="10000"/>
          </a:bodyPr>
          <a:lstStyle/>
          <a:p>
            <a:pPr algn="just"/>
            <a:r>
              <a:rPr lang="pt-BR" dirty="0" smtClean="0"/>
              <a:t>Um ato criativo de captação de múltiplos olhares e registros, os quais podem se desdobrar em diversas interpretações.</a:t>
            </a:r>
          </a:p>
          <a:p>
            <a:pPr algn="just"/>
            <a:r>
              <a:rPr lang="pt-BR" dirty="0" smtClean="0"/>
              <a:t>Ter olhar e escuta sensível para com as crianças e as suas descobertas que ocorrem diariamente no âmbito escolar.</a:t>
            </a:r>
          </a:p>
          <a:p>
            <a:pPr algn="just"/>
            <a:r>
              <a:rPr lang="pt-BR" dirty="0" smtClean="0"/>
              <a:t>Tomar para si a autoria da práxis e o refletir educativo em ação. </a:t>
            </a:r>
          </a:p>
          <a:p>
            <a:pPr algn="just"/>
            <a:r>
              <a:rPr lang="pt-BR" dirty="0" smtClean="0"/>
              <a:t>Um convite para repensar a aprendizagem, a prática docente, a função social da escola e muitos outros temas.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7735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066800"/>
          </a:xfrm>
        </p:spPr>
        <p:txBody>
          <a:bodyPr/>
          <a:lstStyle/>
          <a:p>
            <a:r>
              <a:rPr lang="pt-BR" dirty="0" smtClean="0"/>
              <a:t>Viés da FORMAÇÃO: Pesquisa-Ação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1844824"/>
            <a:ext cx="8568952" cy="4325112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pt-BR" dirty="0" smtClean="0"/>
              <a:t>Projetar e documentar é um modo de ser professor pesquisador / cientista da educação.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1ª fase – Teórico-prática (estudamos) 40h;</a:t>
            </a:r>
          </a:p>
          <a:p>
            <a:pPr algn="just"/>
            <a:r>
              <a:rPr lang="pt-BR" dirty="0" smtClean="0"/>
              <a:t>2ª fase – Elaboração Teórico-prática (projetamos) 20h;</a:t>
            </a:r>
          </a:p>
          <a:p>
            <a:pPr algn="just"/>
            <a:r>
              <a:rPr lang="pt-BR" dirty="0" smtClean="0"/>
              <a:t>3ª fase – Aplicação e registro (documentação e reflexão do fazer pedagógico) 40h.</a:t>
            </a:r>
          </a:p>
          <a:p>
            <a:pPr algn="just"/>
            <a:endParaRPr lang="pt-BR" dirty="0"/>
          </a:p>
          <a:p>
            <a:pPr algn="just"/>
            <a:r>
              <a:rPr lang="pt-BR" dirty="0" smtClean="0"/>
              <a:t>“Documentação é autoria, é criação” (OSTETTO, 2017, p. 30).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52035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1988840"/>
            <a:ext cx="8229600" cy="1066800"/>
          </a:xfrm>
        </p:spPr>
        <p:txBody>
          <a:bodyPr/>
          <a:lstStyle/>
          <a:p>
            <a:r>
              <a:rPr lang="pt-BR" dirty="0" smtClean="0"/>
              <a:t>Instrumentos de Documentação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11075" y="3212976"/>
            <a:ext cx="5353125" cy="4325112"/>
          </a:xfrm>
        </p:spPr>
        <p:txBody>
          <a:bodyPr/>
          <a:lstStyle/>
          <a:p>
            <a:pPr algn="just"/>
            <a:r>
              <a:rPr lang="pt-BR" dirty="0" smtClean="0"/>
              <a:t>Diário de Sala, Caderno de Planejamento, </a:t>
            </a:r>
            <a:r>
              <a:rPr lang="pt-BR" dirty="0" err="1" smtClean="0"/>
              <a:t>Blocão</a:t>
            </a:r>
            <a:r>
              <a:rPr lang="pt-BR" dirty="0" smtClean="0"/>
              <a:t>, Mapa conceitual, Relatórios, Cadernetas, Fotografias, Gravações, Vídeos, Murais, Varais, Mostras, Exposições entre outros.  </a:t>
            </a:r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415" y="0"/>
            <a:ext cx="1893361" cy="2231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664"/>
            <a:ext cx="5664200" cy="168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996951"/>
            <a:ext cx="2987675" cy="3633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68345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066800"/>
          </a:xfrm>
        </p:spPr>
        <p:txBody>
          <a:bodyPr/>
          <a:lstStyle/>
          <a:p>
            <a:r>
              <a:rPr lang="pt-BR" dirty="0" smtClean="0">
                <a:solidFill>
                  <a:srgbClr val="FF0000"/>
                </a:solidFill>
              </a:rPr>
              <a:t>Observação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772816"/>
            <a:ext cx="8496944" cy="4325112"/>
          </a:xfrm>
        </p:spPr>
        <p:txBody>
          <a:bodyPr>
            <a:normAutofit fontScale="92500"/>
          </a:bodyPr>
          <a:lstStyle/>
          <a:p>
            <a:pPr algn="just"/>
            <a:r>
              <a:rPr lang="pt-BR" dirty="0" smtClean="0"/>
              <a:t>A compreensão mais abrangente dos instrumentos ou recursos de documentação se fará possível pela leitura do capítulo do livro de </a:t>
            </a:r>
            <a:r>
              <a:rPr lang="pt-BR" dirty="0" err="1" smtClean="0"/>
              <a:t>Ostetto</a:t>
            </a:r>
            <a:r>
              <a:rPr lang="pt-BR" dirty="0" smtClean="0"/>
              <a:t> (2017), o qual esta disponível no MOODLE e será encaminhado também por </a:t>
            </a:r>
            <a:r>
              <a:rPr lang="pt-BR" dirty="0" err="1" smtClean="0"/>
              <a:t>email</a:t>
            </a:r>
            <a:r>
              <a:rPr lang="pt-BR" dirty="0" smtClean="0"/>
              <a:t> aos participantes.</a:t>
            </a:r>
          </a:p>
          <a:p>
            <a:pPr algn="just"/>
            <a:endParaRPr lang="pt-BR" dirty="0"/>
          </a:p>
          <a:p>
            <a:pPr algn="just"/>
            <a:r>
              <a:rPr lang="pt-BR" dirty="0" smtClean="0"/>
              <a:t>No slide que segue temos o design de documentação proposto por </a:t>
            </a:r>
            <a:r>
              <a:rPr lang="pt-BR" dirty="0" err="1" smtClean="0"/>
              <a:t>Fochi</a:t>
            </a:r>
            <a:r>
              <a:rPr lang="pt-BR" dirty="0" smtClean="0"/>
              <a:t> em pesquisa realizada em 2013 e publicada pela editora Penso em 2015.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156987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074" name="Picture 2" descr="Resultado de imagem para documentação pedagógica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195" y="404664"/>
            <a:ext cx="8055551" cy="6319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58334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Continuidade – Fase 3 e seus passos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657704"/>
          </a:xfrm>
        </p:spPr>
        <p:txBody>
          <a:bodyPr>
            <a:normAutofit lnSpcReduction="10000"/>
          </a:bodyPr>
          <a:lstStyle/>
          <a:p>
            <a:pPr algn="just"/>
            <a:r>
              <a:rPr lang="pt-BR" dirty="0" smtClean="0"/>
              <a:t>Implementação do projeto e/ou </a:t>
            </a:r>
            <a:r>
              <a:rPr lang="pt-BR" dirty="0" smtClean="0"/>
              <a:t>UD </a:t>
            </a:r>
            <a:r>
              <a:rPr lang="pt-BR" dirty="0" smtClean="0"/>
              <a:t>(</a:t>
            </a:r>
            <a:r>
              <a:rPr lang="pt-BR" dirty="0" smtClean="0"/>
              <a:t>unidade didática);</a:t>
            </a:r>
            <a:endParaRPr lang="pt-BR" dirty="0" smtClean="0"/>
          </a:p>
          <a:p>
            <a:pPr algn="just"/>
            <a:r>
              <a:rPr lang="pt-BR" dirty="0" smtClean="0"/>
              <a:t>Documentação do processo educativo com os instrumentos da preferencia do professor;</a:t>
            </a:r>
          </a:p>
          <a:p>
            <a:pPr algn="just"/>
            <a:r>
              <a:rPr lang="pt-BR" dirty="0" smtClean="0"/>
              <a:t>Manutenção do diálogo e troca professor formador e professores consolidados;</a:t>
            </a:r>
          </a:p>
          <a:p>
            <a:pPr algn="just"/>
            <a:r>
              <a:rPr lang="pt-BR" dirty="0" smtClean="0"/>
              <a:t>Seminário Integrador;</a:t>
            </a:r>
          </a:p>
          <a:p>
            <a:pPr algn="just"/>
            <a:r>
              <a:rPr lang="pt-BR" dirty="0" smtClean="0"/>
              <a:t>Tratamento da informação e material para publicação</a:t>
            </a:r>
            <a:r>
              <a:rPr lang="pt-BR" dirty="0"/>
              <a:t>;</a:t>
            </a:r>
            <a:endParaRPr lang="pt-BR" dirty="0" smtClean="0"/>
          </a:p>
          <a:p>
            <a:pPr algn="just"/>
            <a:r>
              <a:rPr lang="pt-BR" dirty="0" smtClean="0"/>
              <a:t> </a:t>
            </a:r>
            <a:r>
              <a:rPr lang="pt-BR" dirty="0"/>
              <a:t>Reflexão e registro, na forma de relato de experiência (capítulo de livro</a:t>
            </a:r>
            <a:r>
              <a:rPr lang="pt-BR" dirty="0" smtClean="0"/>
              <a:t>).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091238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066800"/>
          </a:xfrm>
        </p:spPr>
        <p:txBody>
          <a:bodyPr/>
          <a:lstStyle/>
          <a:p>
            <a:r>
              <a:rPr lang="pt-BR" dirty="0" smtClean="0"/>
              <a:t>Considerações para o momento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4325112"/>
          </a:xfrm>
        </p:spPr>
        <p:txBody>
          <a:bodyPr>
            <a:normAutofit fontScale="92500"/>
          </a:bodyPr>
          <a:lstStyle/>
          <a:p>
            <a:pPr algn="just"/>
            <a:r>
              <a:rPr lang="pt-BR" dirty="0" smtClean="0"/>
              <a:t>Desejo que a parceria estabelecida permaneça mantida pelo maior número possível de professores interessados, bem como que o diálogo seja fecundo e vivaz entre nós, de modo a garantir a conclusão de minha pesquisa de Doutorado e a ação pontual de melhora da prática pedagógica junto a rede pública de ensino.</a:t>
            </a:r>
          </a:p>
          <a:p>
            <a:pPr algn="just"/>
            <a:r>
              <a:rPr lang="pt-BR" dirty="0" smtClean="0"/>
              <a:t>Sejam </a:t>
            </a:r>
            <a:r>
              <a:rPr lang="pt-BR" dirty="0" smtClean="0"/>
              <a:t>bem-vindos ao novo ano letivo.</a:t>
            </a:r>
          </a:p>
          <a:p>
            <a:pPr algn="just"/>
            <a:r>
              <a:rPr lang="pt-BR" dirty="0" smtClean="0"/>
              <a:t>Aos perseverantes e </a:t>
            </a:r>
            <a:r>
              <a:rPr lang="pt-BR" dirty="0" err="1" smtClean="0"/>
              <a:t>resilientes</a:t>
            </a:r>
            <a:r>
              <a:rPr lang="pt-BR" dirty="0" smtClean="0"/>
              <a:t> sejam bem-vindos</a:t>
            </a:r>
            <a:r>
              <a:rPr lang="pt-BR" dirty="0" smtClean="0"/>
              <a:t> </a:t>
            </a:r>
            <a:r>
              <a:rPr lang="pt-BR" dirty="0" smtClean="0"/>
              <a:t>a continuidade da formação!!!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8639374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o">
  <a:themeElements>
    <a:clrScheme name="Urbano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o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o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346</TotalTime>
  <Words>587</Words>
  <Application>Microsoft Office PowerPoint</Application>
  <PresentationFormat>Apresentação na tela (4:3)</PresentationFormat>
  <Paragraphs>45</Paragraphs>
  <Slides>10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1" baseType="lpstr">
      <vt:lpstr>Urbano</vt:lpstr>
      <vt:lpstr>DOCUMENTAÇÃO PEDAGÓGICA: autoria, reflexão e avaliação do/no processo educativo </vt:lpstr>
      <vt:lpstr>Documentação Pedagógica</vt:lpstr>
      <vt:lpstr>Documentar é...</vt:lpstr>
      <vt:lpstr>Viés da FORMAÇÃO: Pesquisa-Ação</vt:lpstr>
      <vt:lpstr>Instrumentos de Documentação</vt:lpstr>
      <vt:lpstr>Observação</vt:lpstr>
      <vt:lpstr>Apresentação do PowerPoint</vt:lpstr>
      <vt:lpstr>Continuidade – Fase 3 e seus passos</vt:lpstr>
      <vt:lpstr>Considerações para o momento</vt:lpstr>
      <vt:lpstr>REFERÊNCIAS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DOCUMENTAÇÃO PEDAGÓGICA: autoria, reflexão e avaliação do/no processo educativo</dc:title>
  <dc:creator>Nájela Ujiie</dc:creator>
  <cp:lastModifiedBy>Nájela Ujiie</cp:lastModifiedBy>
  <cp:revision>18</cp:revision>
  <dcterms:created xsi:type="dcterms:W3CDTF">2018-02-06T20:57:54Z</dcterms:created>
  <dcterms:modified xsi:type="dcterms:W3CDTF">2019-08-10T21:36:14Z</dcterms:modified>
</cp:coreProperties>
</file>