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2" r:id="rId3"/>
    <p:sldId id="279" r:id="rId4"/>
    <p:sldId id="278" r:id="rId5"/>
    <p:sldId id="299" r:id="rId6"/>
    <p:sldId id="280" r:id="rId7"/>
    <p:sldId id="281" r:id="rId8"/>
    <p:sldId id="284" r:id="rId9"/>
    <p:sldId id="282" r:id="rId10"/>
    <p:sldId id="283" r:id="rId11"/>
    <p:sldId id="285" r:id="rId12"/>
    <p:sldId id="286" r:id="rId13"/>
    <p:sldId id="287" r:id="rId14"/>
    <p:sldId id="271" r:id="rId15"/>
    <p:sldId id="264" r:id="rId16"/>
    <p:sldId id="290" r:id="rId17"/>
    <p:sldId id="305" r:id="rId18"/>
    <p:sldId id="293" r:id="rId19"/>
    <p:sldId id="296" r:id="rId20"/>
    <p:sldId id="298" r:id="rId21"/>
    <p:sldId id="297" r:id="rId22"/>
    <p:sldId id="300" r:id="rId23"/>
    <p:sldId id="289" r:id="rId24"/>
    <p:sldId id="291" r:id="rId25"/>
    <p:sldId id="292" r:id="rId26"/>
  </p:sldIdLst>
  <p:sldSz cx="9144000" cy="6858000" type="screen4x3"/>
  <p:notesSz cx="7086600" cy="9428163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546" y="-77"/>
      </p:cViewPr>
      <p:guideLst>
        <p:guide orient="horz" pos="2969"/>
        <p:guide pos="22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555BFC6-9583-444F-B506-0DB80F0E47B1}" type="datetimeFigureOut">
              <a:rPr lang="pt-BR"/>
              <a:pPr>
                <a:defRPr/>
              </a:pPr>
              <a:t>09/08/2019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955088"/>
            <a:ext cx="3070225" cy="47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14788" y="8955088"/>
            <a:ext cx="3070225" cy="47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48EAD71-4E23-49CC-B517-EB45A4D16BD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2376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7BA5CE3-AB9E-4D80-A8F3-999D0893B7A2}" type="datetimeFigureOut">
              <a:rPr lang="pt-BR"/>
              <a:pPr>
                <a:defRPr/>
              </a:pPr>
              <a:t>09/08/2019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6438"/>
            <a:ext cx="4714875" cy="3536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8025" y="4478338"/>
            <a:ext cx="5670550" cy="42433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955088"/>
            <a:ext cx="3070225" cy="47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14788" y="8955088"/>
            <a:ext cx="3070225" cy="471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517C8CB-259F-4B08-820F-06FF01D813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1435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514DDD3-533B-4E8E-89B1-A8057D052C69}" type="slidenum">
              <a:rPr lang="pt-BR" smtClean="0">
                <a:latin typeface="Arial" charset="0"/>
              </a:rPr>
              <a:pPr eaLnBrk="1" hangingPunct="1"/>
              <a:t>15</a:t>
            </a:fld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 noProof="0" smtClean="0"/>
              <a:t>Clique para editar o estilo do título mestre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6B7A6-27B8-45F6-BF2A-2A92D32DB910}" type="datetimeFigureOut">
              <a:rPr lang="pt-BR"/>
              <a:pPr>
                <a:defRPr/>
              </a:pPr>
              <a:t>09/08/2019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DA725-21B7-4719-A473-B63C9B87AD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940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BDECB-BA77-47F1-8B91-22B41A0DF67F}" type="datetimeFigureOut">
              <a:rPr lang="pt-BR"/>
              <a:pPr>
                <a:defRPr/>
              </a:pPr>
              <a:t>09/08/2019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18939-3B3D-4FD8-899E-CBFC0575848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014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1268D-8472-46C4-9611-8B8DD3ED92DE}" type="datetimeFigureOut">
              <a:rPr lang="pt-BR"/>
              <a:pPr>
                <a:defRPr/>
              </a:pPr>
              <a:t>09/08/2019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457F9-139E-4AF6-A5A3-7F27C536F9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17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1FBBF-D8FB-44F9-9D85-478432167DDF}" type="datetimeFigureOut">
              <a:rPr lang="pt-BR"/>
              <a:pPr>
                <a:defRPr/>
              </a:pPr>
              <a:t>09/08/2019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6CF6A-3370-4880-B8C9-BE4E1E1F00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768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C366E-5796-473E-85CF-D6D864124333}" type="datetimeFigureOut">
              <a:rPr lang="pt-BR"/>
              <a:pPr>
                <a:defRPr/>
              </a:pPr>
              <a:t>09/08/2019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224BC-CD0D-44AA-8A97-3B63FDBC9AD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91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D98C6-F23D-4F56-AFC7-DC81AD571106}" type="datetimeFigureOut">
              <a:rPr lang="pt-BR"/>
              <a:pPr>
                <a:defRPr/>
              </a:pPr>
              <a:t>09/08/2019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AE6D2-E781-4FAD-9239-6AB377195D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309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FEF81-DE7C-49EE-803B-F4C081B6F430}" type="datetimeFigureOut">
              <a:rPr lang="pt-BR"/>
              <a:pPr>
                <a:defRPr/>
              </a:pPr>
              <a:t>09/08/2019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15B3B-61D8-4352-A278-F6389C92B1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975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D0480-5D5B-4AAA-AA35-7D1E4D76FFEB}" type="datetimeFigureOut">
              <a:rPr lang="pt-BR"/>
              <a:pPr>
                <a:defRPr/>
              </a:pPr>
              <a:t>09/08/2019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FC932-5B5B-4EA1-A0C6-F6339F4BFD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636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6D4F4-0E93-44B9-B33D-46620CE787B1}" type="datetimeFigureOut">
              <a:rPr lang="pt-BR"/>
              <a:pPr>
                <a:defRPr/>
              </a:pPr>
              <a:t>09/08/2019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4C5D6-8BCA-4B04-A6EA-648152DD51B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229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43A1A-32CD-4E14-BBB7-5383BA211F54}" type="datetimeFigureOut">
              <a:rPr lang="pt-BR"/>
              <a:pPr>
                <a:defRPr/>
              </a:pPr>
              <a:t>09/08/2019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EDE0-DE21-4948-8C43-1B95A8B4FE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48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0A67F-8BA0-4259-8E79-22E04AF18C60}" type="datetimeFigureOut">
              <a:rPr lang="pt-BR"/>
              <a:pPr>
                <a:defRPr/>
              </a:pPr>
              <a:t>09/08/2019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D9877-9A6F-4375-801D-0EF0FFC303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815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1F2AF49A-3E40-4DF0-A101-DFD967575B03}" type="datetimeFigureOut">
              <a:rPr lang="pt-BR"/>
              <a:pPr>
                <a:defRPr/>
              </a:pPr>
              <a:t>09/08/2019</a:t>
            </a:fld>
            <a:endParaRPr lang="pt-BR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8AEF14F4-CFA5-4557-8452-4ABE595330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 idx="4294967295"/>
          </p:nvPr>
        </p:nvSpPr>
        <p:spPr>
          <a:xfrm>
            <a:off x="323528" y="188640"/>
            <a:ext cx="8352928" cy="6500813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         </a:t>
            </a:r>
            <a:r>
              <a:rPr lang="pt-BR" smtClean="0"/>
              <a:t/>
            </a:r>
            <a:br>
              <a:rPr lang="pt-BR" smtClean="0"/>
            </a:br>
            <a:r>
              <a:rPr lang="pt-BR" sz="4000" b="1" smtClean="0"/>
              <a:t>TENDÊNCIAS PEDAGÓGICAS</a:t>
            </a:r>
            <a:r>
              <a:rPr lang="pt-BR" sz="4000" b="1" dirty="0" smtClean="0"/>
              <a:t>, CURRÍCULO EM DEBATE E EDUCAÇÃO: A RELAÇÃO NECESSÁRIA NA PRÁTICA PEDAGÓGICA/EDUCATIVA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200" dirty="0" smtClean="0"/>
              <a:t>Profa. </a:t>
            </a:r>
            <a:r>
              <a:rPr lang="pt-BR" sz="3200" dirty="0" err="1" smtClean="0"/>
              <a:t>Dda</a:t>
            </a:r>
            <a:r>
              <a:rPr lang="pt-BR" sz="3200" dirty="0" smtClean="0"/>
              <a:t>. Nájela Tavares Ujiie</a:t>
            </a:r>
            <a:br>
              <a:rPr lang="pt-BR" sz="3200" dirty="0" smtClean="0"/>
            </a:br>
            <a:r>
              <a:rPr lang="pt-BR" sz="3200" dirty="0" smtClean="0"/>
              <a:t>UNESPAR/UV &amp; PPGECT/UTFPR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0"/>
            <a:ext cx="1506834" cy="131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1" y="5545596"/>
            <a:ext cx="1322387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C0C0C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817" y="5589241"/>
            <a:ext cx="1226183" cy="1268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179802"/>
            <a:ext cx="1235894" cy="478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 smtClean="0"/>
              <a:t>Pedagogia Nova – Não-diretiva – Inatismo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Ênfase no aluno (bagagem hereditária)</a:t>
            </a:r>
          </a:p>
          <a:p>
            <a:pPr eaLnBrk="1" hangingPunct="1">
              <a:defRPr/>
            </a:pPr>
            <a:r>
              <a:rPr lang="pt-BR" smtClean="0"/>
              <a:t>Professor auxiliador com mínima interferência</a:t>
            </a:r>
          </a:p>
          <a:p>
            <a:pPr eaLnBrk="1" hangingPunct="1">
              <a:defRPr/>
            </a:pPr>
            <a:r>
              <a:rPr lang="pt-BR" smtClean="0"/>
              <a:t>Conhecimento endógeno</a:t>
            </a:r>
          </a:p>
          <a:p>
            <a:pPr eaLnBrk="1" hangingPunct="1">
              <a:defRPr/>
            </a:pPr>
            <a:r>
              <a:rPr lang="pt-BR" smtClean="0"/>
              <a:t>Espontaneismo</a:t>
            </a:r>
          </a:p>
          <a:p>
            <a:pPr eaLnBrk="1" hangingPunct="1">
              <a:defRPr/>
            </a:pPr>
            <a:endParaRPr lang="pt-BR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b="1" smtClean="0"/>
              <a:t>      A          P                        S          O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835150" y="5734050"/>
            <a:ext cx="57626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6443663" y="5734050"/>
            <a:ext cx="5302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 smtClean="0"/>
              <a:t>CONCEPÇÃO DO CURRÍCULO RENOVADO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Aberto</a:t>
            </a:r>
          </a:p>
          <a:p>
            <a:pPr eaLnBrk="1" hangingPunct="1">
              <a:defRPr/>
            </a:pPr>
            <a:r>
              <a:rPr lang="pt-BR" smtClean="0"/>
              <a:t>Espontâneo</a:t>
            </a:r>
          </a:p>
          <a:p>
            <a:pPr eaLnBrk="1" hangingPunct="1">
              <a:defRPr/>
            </a:pPr>
            <a:r>
              <a:rPr lang="pt-BR" smtClean="0"/>
              <a:t>Tudo/Nada</a:t>
            </a:r>
          </a:p>
          <a:p>
            <a:pPr eaLnBrk="1" hangingPunct="1">
              <a:defRPr/>
            </a:pPr>
            <a:r>
              <a:rPr lang="pt-BR" smtClean="0"/>
              <a:t>Laissez-faire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 smtClean="0"/>
              <a:t>PRÁTICA EDUCATIVA DESENCADEADA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pt-BR" b="1" smtClean="0"/>
              <a:t>PROFESSOR                 ALUNO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pt-BR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pt-BR" smtClean="0"/>
              <a:t>Passivo                           Solto, Indiferente,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pt-BR" smtClean="0"/>
              <a:t>Displicente                       Indisciplinado e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pt-BR" smtClean="0"/>
              <a:t>Espectador                       Indeciso 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3492500" y="3429000"/>
            <a:ext cx="1122363" cy="647700"/>
          </a:xfrm>
          <a:prstGeom prst="rightArrow">
            <a:avLst>
              <a:gd name="adj1" fmla="val 50000"/>
              <a:gd name="adj2" fmla="val 4332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81000"/>
            <a:ext cx="8569325" cy="1371600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smtClean="0"/>
              <a:t>Pedagogia Crítica – Relacional – Interacionismo/                        Construtivismo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19525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Professor e aluno determinam mutuamente o processo de ensino aprendizagem</a:t>
            </a:r>
          </a:p>
          <a:p>
            <a:pPr eaLnBrk="1" hangingPunct="1">
              <a:defRPr/>
            </a:pPr>
            <a:r>
              <a:rPr lang="pt-BR" smtClean="0"/>
              <a:t>Conhecimento construtivo</a:t>
            </a:r>
          </a:p>
          <a:p>
            <a:pPr eaLnBrk="1" hangingPunct="1">
              <a:defRPr/>
            </a:pPr>
            <a:r>
              <a:rPr lang="pt-BR" smtClean="0"/>
              <a:t>Saber dialógico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pt-BR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2800" b="1" smtClean="0"/>
              <a:t>A            P                                  S              O</a:t>
            </a:r>
            <a:r>
              <a:rPr lang="pt-BR" sz="2800" smtClean="0"/>
              <a:t> 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1116013" y="5876925"/>
            <a:ext cx="57626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6588125" y="5876925"/>
            <a:ext cx="57626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250825" y="333375"/>
            <a:ext cx="8715375" cy="67167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pt-BR" smtClean="0"/>
              <a:t>CONCEPÇÃO DO CURRÍCULO INTEGRADOR</a:t>
            </a:r>
            <a:endParaRPr lang="pt-BR" sz="2400" smtClean="0">
              <a:ea typeface="Calibri" pitchFamily="34" charset="0"/>
              <a:cs typeface="Arial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1357313" y="1857375"/>
            <a:ext cx="1000125" cy="428625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2000" dirty="0">
                <a:solidFill>
                  <a:schemeClr val="tx1"/>
                </a:solidFill>
              </a:rPr>
              <a:t>Ação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3132138" y="1571625"/>
            <a:ext cx="1939925" cy="1000125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pt-BR" sz="2000" dirty="0">
                <a:solidFill>
                  <a:schemeClr val="tx1"/>
                </a:solidFill>
                <a:ea typeface="Calibri" pitchFamily="34" charset="0"/>
                <a:cs typeface="Arial" charset="0"/>
              </a:rPr>
              <a:t>Caminho construído coletivamente</a:t>
            </a:r>
          </a:p>
        </p:txBody>
      </p:sp>
      <p:pic>
        <p:nvPicPr>
          <p:cNvPr id="14341" name="Picture 3" descr="C:\Users\Carol\CAROL22042008\figuras\eleve_prof-0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36613"/>
            <a:ext cx="1290638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tângulo de cantos arredondados 24"/>
          <p:cNvSpPr/>
          <p:nvPr/>
        </p:nvSpPr>
        <p:spPr>
          <a:xfrm>
            <a:off x="5857875" y="1357313"/>
            <a:ext cx="1593850" cy="1357312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pt-BR" sz="2000" dirty="0">
                <a:solidFill>
                  <a:schemeClr val="tx1"/>
                </a:solidFill>
                <a:ea typeface="Calibri" pitchFamily="34" charset="0"/>
                <a:cs typeface="Arial" charset="0"/>
              </a:rPr>
              <a:t>Processo dinâmico aberto e flexível</a:t>
            </a:r>
          </a:p>
        </p:txBody>
      </p:sp>
      <p:sp>
        <p:nvSpPr>
          <p:cNvPr id="26" name="Retângulo de cantos arredondados 25"/>
          <p:cNvSpPr/>
          <p:nvPr/>
        </p:nvSpPr>
        <p:spPr>
          <a:xfrm>
            <a:off x="468313" y="3071813"/>
            <a:ext cx="2663825" cy="1143000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pt-BR" sz="2000" dirty="0">
                <a:solidFill>
                  <a:schemeClr val="tx1"/>
                </a:solidFill>
                <a:ea typeface="Calibri" pitchFamily="34" charset="0"/>
                <a:cs typeface="Arial" charset="0"/>
              </a:rPr>
              <a:t>Expressão da função </a:t>
            </a:r>
            <a:r>
              <a:rPr lang="pt-BR" sz="2000" dirty="0" err="1">
                <a:solidFill>
                  <a:schemeClr val="tx1"/>
                </a:solidFill>
                <a:ea typeface="Calibri" pitchFamily="34" charset="0"/>
                <a:cs typeface="Arial" charset="0"/>
              </a:rPr>
              <a:t>socializadora</a:t>
            </a:r>
            <a:r>
              <a:rPr lang="pt-BR" sz="2000" dirty="0">
                <a:solidFill>
                  <a:schemeClr val="tx1"/>
                </a:solidFill>
                <a:ea typeface="Calibri" pitchFamily="34" charset="0"/>
                <a:cs typeface="Arial" charset="0"/>
              </a:rPr>
              <a:t> cultural educativa e coletiva</a:t>
            </a:r>
          </a:p>
        </p:txBody>
      </p:sp>
      <p:sp>
        <p:nvSpPr>
          <p:cNvPr id="27" name="Retângulo de cantos arredondados 26"/>
          <p:cNvSpPr/>
          <p:nvPr/>
        </p:nvSpPr>
        <p:spPr>
          <a:xfrm>
            <a:off x="928688" y="4786313"/>
            <a:ext cx="1785937" cy="1000125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pt-BR" sz="2000" dirty="0">
                <a:solidFill>
                  <a:schemeClr val="tx1"/>
                </a:solidFill>
                <a:ea typeface="Calibri" pitchFamily="34" charset="0"/>
                <a:cs typeface="Arial" charset="0"/>
              </a:rPr>
              <a:t>Vivência dentro e fora da escola</a:t>
            </a:r>
          </a:p>
        </p:txBody>
      </p:sp>
      <p:sp>
        <p:nvSpPr>
          <p:cNvPr id="28" name="Retângulo de cantos arredondados 27"/>
          <p:cNvSpPr/>
          <p:nvPr/>
        </p:nvSpPr>
        <p:spPr>
          <a:xfrm>
            <a:off x="3419475" y="3068638"/>
            <a:ext cx="2000250" cy="1008062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pt-BR" sz="24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Arial" charset="0"/>
              </a:rPr>
              <a:t> </a:t>
            </a:r>
            <a:r>
              <a:rPr lang="pt-BR" sz="2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Arial" charset="0"/>
              </a:rPr>
              <a:t>Compromisso com a realidade</a:t>
            </a:r>
          </a:p>
        </p:txBody>
      </p:sp>
      <p:sp>
        <p:nvSpPr>
          <p:cNvPr id="29" name="Retângulo de cantos arredondados 28"/>
          <p:cNvSpPr/>
          <p:nvPr/>
        </p:nvSpPr>
        <p:spPr>
          <a:xfrm>
            <a:off x="5786438" y="3141663"/>
            <a:ext cx="1881187" cy="935037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pt-BR" sz="2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Arial" charset="0"/>
              </a:rPr>
              <a:t>Articulação teoria e prática</a:t>
            </a:r>
          </a:p>
        </p:txBody>
      </p:sp>
      <p:sp>
        <p:nvSpPr>
          <p:cNvPr id="31" name="Retângulo de cantos arredondados 30"/>
          <p:cNvSpPr/>
          <p:nvPr/>
        </p:nvSpPr>
        <p:spPr>
          <a:xfrm>
            <a:off x="3071813" y="4857750"/>
            <a:ext cx="1928812" cy="876300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pt-BR" sz="2000" dirty="0">
                <a:solidFill>
                  <a:schemeClr val="tx1"/>
                </a:solidFill>
                <a:ea typeface="Calibri" pitchFamily="34" charset="0"/>
                <a:cs typeface="Arial" charset="0"/>
              </a:rPr>
              <a:t>É uma atividade coletiva</a:t>
            </a:r>
          </a:p>
        </p:txBody>
      </p:sp>
      <p:sp>
        <p:nvSpPr>
          <p:cNvPr id="32" name="Retângulo de cantos arredondados 31"/>
          <p:cNvSpPr/>
          <p:nvPr/>
        </p:nvSpPr>
        <p:spPr>
          <a:xfrm>
            <a:off x="5429250" y="4500563"/>
            <a:ext cx="2022475" cy="1285875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pt-BR" sz="2000" dirty="0">
                <a:solidFill>
                  <a:schemeClr val="tx1"/>
                </a:solidFill>
                <a:ea typeface="Calibri" pitchFamily="34" charset="0"/>
                <a:cs typeface="Arial" charset="0"/>
              </a:rPr>
              <a:t>Atua na construção e reconstrução do sujeito </a:t>
            </a:r>
          </a:p>
        </p:txBody>
      </p:sp>
      <p:sp>
        <p:nvSpPr>
          <p:cNvPr id="14349" name="Line 14"/>
          <p:cNvSpPr>
            <a:spLocks noChangeShapeType="1"/>
          </p:cNvSpPr>
          <p:nvPr/>
        </p:nvSpPr>
        <p:spPr bwMode="auto">
          <a:xfrm>
            <a:off x="2484438" y="2060575"/>
            <a:ext cx="57626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0" name="Line 15"/>
          <p:cNvSpPr>
            <a:spLocks noChangeShapeType="1"/>
          </p:cNvSpPr>
          <p:nvPr/>
        </p:nvSpPr>
        <p:spPr bwMode="auto">
          <a:xfrm>
            <a:off x="5219700" y="2133600"/>
            <a:ext cx="57626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1" name="Line 16"/>
          <p:cNvSpPr>
            <a:spLocks noChangeShapeType="1"/>
          </p:cNvSpPr>
          <p:nvPr/>
        </p:nvSpPr>
        <p:spPr bwMode="auto">
          <a:xfrm>
            <a:off x="2771775" y="5373688"/>
            <a:ext cx="2889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2" name="Line 20"/>
          <p:cNvSpPr>
            <a:spLocks noChangeShapeType="1"/>
          </p:cNvSpPr>
          <p:nvPr/>
        </p:nvSpPr>
        <p:spPr bwMode="auto">
          <a:xfrm>
            <a:off x="5076825" y="5373688"/>
            <a:ext cx="2889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3" name="Line 21"/>
          <p:cNvSpPr>
            <a:spLocks noChangeShapeType="1"/>
          </p:cNvSpPr>
          <p:nvPr/>
        </p:nvSpPr>
        <p:spPr bwMode="auto">
          <a:xfrm>
            <a:off x="5508625" y="3644900"/>
            <a:ext cx="2889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4" name="Line 22"/>
          <p:cNvSpPr>
            <a:spLocks noChangeShapeType="1"/>
          </p:cNvSpPr>
          <p:nvPr/>
        </p:nvSpPr>
        <p:spPr bwMode="auto">
          <a:xfrm>
            <a:off x="3132138" y="3644900"/>
            <a:ext cx="2889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5" name="Line 23"/>
          <p:cNvSpPr>
            <a:spLocks noChangeShapeType="1"/>
          </p:cNvSpPr>
          <p:nvPr/>
        </p:nvSpPr>
        <p:spPr bwMode="auto">
          <a:xfrm>
            <a:off x="1763713" y="4365625"/>
            <a:ext cx="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6" name="Line 33"/>
          <p:cNvSpPr>
            <a:spLocks noChangeShapeType="1"/>
          </p:cNvSpPr>
          <p:nvPr/>
        </p:nvSpPr>
        <p:spPr bwMode="auto">
          <a:xfrm>
            <a:off x="6659563" y="2781300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7" name="Line 34"/>
          <p:cNvSpPr>
            <a:spLocks noChangeShapeType="1"/>
          </p:cNvSpPr>
          <p:nvPr/>
        </p:nvSpPr>
        <p:spPr bwMode="auto">
          <a:xfrm>
            <a:off x="1763713" y="2420938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8" name="Line 38"/>
          <p:cNvSpPr>
            <a:spLocks noChangeShapeType="1"/>
          </p:cNvSpPr>
          <p:nvPr/>
        </p:nvSpPr>
        <p:spPr bwMode="auto">
          <a:xfrm>
            <a:off x="4211638" y="4292600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59" name="Line 39"/>
          <p:cNvSpPr>
            <a:spLocks noChangeShapeType="1"/>
          </p:cNvSpPr>
          <p:nvPr/>
        </p:nvSpPr>
        <p:spPr bwMode="auto">
          <a:xfrm>
            <a:off x="6659563" y="4149725"/>
            <a:ext cx="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60" name="Line 40"/>
          <p:cNvSpPr>
            <a:spLocks noChangeShapeType="1"/>
          </p:cNvSpPr>
          <p:nvPr/>
        </p:nvSpPr>
        <p:spPr bwMode="auto">
          <a:xfrm>
            <a:off x="4140200" y="2636838"/>
            <a:ext cx="0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14361" name="Group 52"/>
          <p:cNvGrpSpPr>
            <a:grpSpLocks/>
          </p:cNvGrpSpPr>
          <p:nvPr/>
        </p:nvGrpSpPr>
        <p:grpSpPr bwMode="auto">
          <a:xfrm>
            <a:off x="7596188" y="5229225"/>
            <a:ext cx="1008062" cy="1341438"/>
            <a:chOff x="1632" y="1248"/>
            <a:chExt cx="2682" cy="2286"/>
          </a:xfrm>
        </p:grpSpPr>
        <p:sp>
          <p:nvSpPr>
            <p:cNvPr id="14362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33 w 21600"/>
                <a:gd name="T1" fmla="*/ 0 h 21600"/>
                <a:gd name="T2" fmla="*/ 66 w 21600"/>
                <a:gd name="T3" fmla="*/ 25 h 21600"/>
                <a:gd name="T4" fmla="*/ 33 w 21600"/>
                <a:gd name="T5" fmla="*/ 51 h 21600"/>
                <a:gd name="T6" fmla="*/ 0 w 21600"/>
                <a:gd name="T7" fmla="*/ 25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74 w 21600"/>
                <a:gd name="T13" fmla="*/ 3957 h 21600"/>
                <a:gd name="T14" fmla="*/ 17840 w 21600"/>
                <a:gd name="T15" fmla="*/ 176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effectLst/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pt-BR"/>
            </a:p>
          </p:txBody>
        </p:sp>
        <p:sp>
          <p:nvSpPr>
            <p:cNvPr id="14363" name="AutoShape 54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47 w 21600"/>
                <a:gd name="T1" fmla="*/ 0 h 21600"/>
                <a:gd name="T2" fmla="*/ 95 w 21600"/>
                <a:gd name="T3" fmla="*/ 36 h 21600"/>
                <a:gd name="T4" fmla="*/ 47 w 21600"/>
                <a:gd name="T5" fmla="*/ 73 h 21600"/>
                <a:gd name="T6" fmla="*/ 0 w 21600"/>
                <a:gd name="T7" fmla="*/ 3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68 w 21600"/>
                <a:gd name="T13" fmla="*/ 3965 h 21600"/>
                <a:gd name="T14" fmla="*/ 17836 w 21600"/>
                <a:gd name="T15" fmla="*/ 176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effectLst/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pt-BR"/>
            </a:p>
          </p:txBody>
        </p:sp>
        <p:sp>
          <p:nvSpPr>
            <p:cNvPr id="14364" name="AutoShape 55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58 w 21600"/>
                <a:gd name="T1" fmla="*/ 0 h 21600"/>
                <a:gd name="T2" fmla="*/ 117 w 21600"/>
                <a:gd name="T3" fmla="*/ 45 h 21600"/>
                <a:gd name="T4" fmla="*/ 58 w 21600"/>
                <a:gd name="T5" fmla="*/ 90 h 21600"/>
                <a:gd name="T6" fmla="*/ 0 w 21600"/>
                <a:gd name="T7" fmla="*/ 45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0 w 21600"/>
                <a:gd name="T13" fmla="*/ 3957 h 21600"/>
                <a:gd name="T14" fmla="*/ 17846 w 21600"/>
                <a:gd name="T15" fmla="*/ 176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effectLst/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ChangeArrowheads="1"/>
          </p:cNvSpPr>
          <p:nvPr/>
        </p:nvSpPr>
        <p:spPr bwMode="auto">
          <a:xfrm>
            <a:off x="214313" y="719138"/>
            <a:ext cx="8572500" cy="539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pt-BR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FUNÇÃO DO CURRÍCULO INTEGRADOR</a:t>
            </a:r>
            <a:endParaRPr lang="pt-BR" sz="3200" u="sng">
              <a:solidFill>
                <a:srgbClr val="FF0000"/>
              </a:solidFill>
              <a:latin typeface="Arial" charset="0"/>
              <a:ea typeface="Calibri" pitchFamily="34" charset="0"/>
              <a:cs typeface="Arial" charset="0"/>
            </a:endParaRPr>
          </a:p>
          <a:p>
            <a:pPr algn="just" eaLnBrk="0" hangingPunct="0">
              <a:defRPr/>
            </a:pPr>
            <a:endParaRPr lang="pt-BR" sz="2800">
              <a:latin typeface="Arial" charset="0"/>
              <a:ea typeface="Calibri" pitchFamily="34" charset="0"/>
              <a:cs typeface="Arial" charset="0"/>
            </a:endParaRPr>
          </a:p>
          <a:p>
            <a:pPr algn="just" eaLnBrk="0" hangingPunct="0">
              <a:defRPr/>
            </a:pPr>
            <a:r>
              <a:rPr lang="pt-BR" sz="2800">
                <a:ea typeface="Calibri" pitchFamily="34" charset="0"/>
                <a:cs typeface="Arial" charset="0"/>
              </a:rPr>
              <a:t>→Processo educativo de diálogo</a:t>
            </a:r>
          </a:p>
          <a:p>
            <a:pPr algn="just" eaLnBrk="0" hangingPunct="0">
              <a:defRPr/>
            </a:pPr>
            <a:endParaRPr lang="pt-BR" sz="900">
              <a:ea typeface="Calibri" pitchFamily="34" charset="0"/>
              <a:cs typeface="Arial" charset="0"/>
            </a:endParaRPr>
          </a:p>
          <a:p>
            <a:pPr algn="just" eaLnBrk="0" hangingPunct="0">
              <a:defRPr/>
            </a:pPr>
            <a:r>
              <a:rPr lang="pt-BR" sz="2800">
                <a:ea typeface="Calibri" pitchFamily="34" charset="0"/>
                <a:cs typeface="Arial" charset="0"/>
              </a:rPr>
              <a:t>→Conteúdos culturais existenciais</a:t>
            </a:r>
          </a:p>
          <a:p>
            <a:pPr algn="just" eaLnBrk="0" hangingPunct="0">
              <a:defRPr/>
            </a:pPr>
            <a:endParaRPr lang="pt-BR" sz="900">
              <a:ea typeface="Calibri" pitchFamily="34" charset="0"/>
              <a:cs typeface="Arial" charset="0"/>
            </a:endParaRPr>
          </a:p>
          <a:p>
            <a:pPr algn="just" eaLnBrk="0" hangingPunct="0">
              <a:defRPr/>
            </a:pPr>
            <a:r>
              <a:rPr lang="pt-BR" sz="2800">
                <a:ea typeface="Calibri" pitchFamily="34" charset="0"/>
                <a:cs typeface="Arial" charset="0"/>
              </a:rPr>
              <a:t>→Transformação pessoal e social</a:t>
            </a:r>
          </a:p>
          <a:p>
            <a:pPr algn="l">
              <a:defRPr/>
            </a:pPr>
            <a:endParaRPr lang="pt-BR" sz="900">
              <a:ea typeface="Calibri" pitchFamily="34" charset="0"/>
              <a:cs typeface="Arial" charset="0"/>
            </a:endParaRPr>
          </a:p>
          <a:p>
            <a:pPr algn="l">
              <a:defRPr/>
            </a:pPr>
            <a:r>
              <a:rPr lang="pt-BR" sz="2800">
                <a:ea typeface="Calibri" pitchFamily="34" charset="0"/>
                <a:cs typeface="Arial" charset="0"/>
              </a:rPr>
              <a:t>→ Leva a compreensão de:</a:t>
            </a:r>
          </a:p>
          <a:p>
            <a:pPr algn="l">
              <a:defRPr/>
            </a:pPr>
            <a:r>
              <a:rPr lang="pt-BR" sz="2800">
                <a:ea typeface="Calibri" pitchFamily="34" charset="0"/>
                <a:cs typeface="Arial" charset="0"/>
              </a:rPr>
              <a:t>		-saberes</a:t>
            </a:r>
          </a:p>
          <a:p>
            <a:pPr algn="l">
              <a:defRPr/>
            </a:pPr>
            <a:r>
              <a:rPr lang="pt-BR" sz="2800">
                <a:ea typeface="Calibri" pitchFamily="34" charset="0"/>
                <a:cs typeface="Arial" charset="0"/>
              </a:rPr>
              <a:t>		-valores </a:t>
            </a:r>
          </a:p>
          <a:p>
            <a:pPr algn="l">
              <a:defRPr/>
            </a:pPr>
            <a:r>
              <a:rPr lang="pt-BR" sz="2800">
                <a:ea typeface="Calibri" pitchFamily="34" charset="0"/>
                <a:cs typeface="Arial" charset="0"/>
              </a:rPr>
              <a:t>		-competências</a:t>
            </a:r>
          </a:p>
          <a:p>
            <a:pPr algn="l">
              <a:defRPr/>
            </a:pPr>
            <a:r>
              <a:rPr lang="pt-BR" sz="2800">
                <a:ea typeface="Calibri" pitchFamily="34" charset="0"/>
                <a:cs typeface="Arial" charset="0"/>
              </a:rPr>
              <a:t>		-habilidades	</a:t>
            </a:r>
          </a:p>
          <a:p>
            <a:pPr algn="l">
              <a:defRPr/>
            </a:pPr>
            <a:endParaRPr lang="pt-BR" sz="900">
              <a:ea typeface="Calibri" pitchFamily="34" charset="0"/>
              <a:cs typeface="Arial" charset="0"/>
            </a:endParaRPr>
          </a:p>
          <a:p>
            <a:pPr algn="l">
              <a:defRPr/>
            </a:pPr>
            <a:r>
              <a:rPr lang="pt-BR" sz="2800">
                <a:ea typeface="Calibri" pitchFamily="34" charset="0"/>
                <a:cs typeface="Arial" charset="0"/>
              </a:rPr>
              <a:t> → Busca de mudanças na sociedade</a:t>
            </a:r>
          </a:p>
        </p:txBody>
      </p:sp>
      <p:pic>
        <p:nvPicPr>
          <p:cNvPr id="15363" name="Picture 4" descr="C:\Users\Carol\CAROL22042008\figuras\eleve_prof-0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1916113"/>
            <a:ext cx="1185863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44538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smtClean="0"/>
              <a:t>O Currículo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642350" cy="48990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pt-BR" sz="2500" smtClean="0"/>
              <a:t>O currículo é o programa total de uma instituição de ensino, comporta, a proposta escrita, a intencionalidade educacional, a cultura expressiva implícita e explícita. (MOREIRA, 1990)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500" smtClean="0"/>
              <a:t>“o currículo não se restringe apenas a idéias e abstrações, mas a experiências e práticas concretas, construídas por sujeitos concretos, imersos em relações de poder. O currículo pode ser considerado uma atividade produtiva e possui um aspecto político que pode ser visto em dois sentidos: em suas ações (aquilo que fazemos) e em seus efeitos (o que ele nos faz). Também pode ser considerado um discurso que, ao corporificar narrativas particulares sobre o indivíduo e a sociedade, participa do processo de constituição de sujeitos (e sujeitos também muito particulares)”  (ARROYO, 2008, p. 23)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371600"/>
          </a:xfrm>
        </p:spPr>
        <p:txBody>
          <a:bodyPr/>
          <a:lstStyle/>
          <a:p>
            <a:r>
              <a:rPr lang="pt-BR" dirty="0" smtClean="0"/>
              <a:t>DCN Gerais da Ed. Básica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24744"/>
            <a:ext cx="8820472" cy="4114800"/>
          </a:xfrm>
        </p:spPr>
        <p:txBody>
          <a:bodyPr/>
          <a:lstStyle/>
          <a:p>
            <a:pPr algn="just"/>
            <a:r>
              <a:rPr lang="pt-BR" sz="2800" dirty="0" smtClean="0"/>
              <a:t>[...] toda </a:t>
            </a:r>
            <a:r>
              <a:rPr lang="pt-BR" sz="2800" dirty="0"/>
              <a:t>política curricular é uma política cultural, pois o currículo é fruto de uma seleção e produção de saberes: campo conflituoso de produção de cultura, de embate entre pessoas concretas, concepções de conhecimento e aprendizagem, formas de imaginar e perceber o mundo. Assim, as políticas curriculares não se resumem apenas a propostas e práticas enquanto documentos escritos, mas incluem os processos de planejamento, vivenciados e reconstruídos em múltiplos espaços e por múltiplas singularidades no corpo social da </a:t>
            </a:r>
            <a:r>
              <a:rPr lang="pt-BR" sz="2800" dirty="0" smtClean="0"/>
              <a:t>educação(BRASIL, 2013, p. 24).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48679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81000"/>
            <a:ext cx="8147050" cy="1103313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smtClean="0"/>
              <a:t>Currículo Integrador Universitário</a:t>
            </a:r>
          </a:p>
        </p:txBody>
      </p:sp>
      <p:sp>
        <p:nvSpPr>
          <p:cNvPr id="50186" name="Rectangle 10"/>
          <p:cNvSpPr>
            <a:spLocks noGrp="1" noChangeArrowheads="1"/>
          </p:cNvSpPr>
          <p:nvPr>
            <p:ph type="body" idx="1"/>
          </p:nvPr>
        </p:nvSpPr>
        <p:spPr>
          <a:prstGeom prst="ellipse">
            <a:avLst/>
          </a:prstGeom>
          <a:ln w="5715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pt-BR" dirty="0" smtClean="0"/>
          </a:p>
        </p:txBody>
      </p:sp>
      <p:sp>
        <p:nvSpPr>
          <p:cNvPr id="50188" name="AutoShape 12"/>
          <p:cNvSpPr>
            <a:spLocks noChangeArrowheads="1"/>
          </p:cNvSpPr>
          <p:nvPr/>
        </p:nvSpPr>
        <p:spPr bwMode="auto">
          <a:xfrm rot="2206167">
            <a:off x="7019925" y="2420938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1"/>
          </a:solidFill>
          <a:ln w="9525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194" name="AutoShape 18"/>
          <p:cNvSpPr>
            <a:spLocks noChangeArrowheads="1"/>
          </p:cNvSpPr>
          <p:nvPr/>
        </p:nvSpPr>
        <p:spPr bwMode="auto">
          <a:xfrm>
            <a:off x="3276600" y="1700213"/>
            <a:ext cx="2735263" cy="720725"/>
          </a:xfrm>
          <a:prstGeom prst="flowChartProcess">
            <a:avLst/>
          </a:prstGeom>
          <a:solidFill>
            <a:srgbClr val="FF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000">
                <a:solidFill>
                  <a:schemeClr val="bg1"/>
                </a:solidFill>
                <a:latin typeface="Arial Unicode MS" pitchFamily="34" charset="-128"/>
              </a:rPr>
              <a:t>Sujeitos envolvidos</a:t>
            </a:r>
          </a:p>
        </p:txBody>
      </p:sp>
      <p:sp>
        <p:nvSpPr>
          <p:cNvPr id="50196" name="AutoShape 20"/>
          <p:cNvSpPr>
            <a:spLocks noChangeArrowheads="1"/>
          </p:cNvSpPr>
          <p:nvPr/>
        </p:nvSpPr>
        <p:spPr bwMode="auto">
          <a:xfrm>
            <a:off x="6011863" y="3357563"/>
            <a:ext cx="3132137" cy="609600"/>
          </a:xfrm>
          <a:prstGeom prst="flowChartProcess">
            <a:avLst/>
          </a:prstGeom>
          <a:solidFill>
            <a:srgbClr val="FF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</a:rPr>
              <a:t>Projeto</a:t>
            </a:r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</a:rPr>
              <a:t> de </a:t>
            </a:r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</a:rPr>
              <a:t>Desenvolvimento</a:t>
            </a:r>
            <a:endParaRPr lang="en-US" sz="2000" dirty="0">
              <a:solidFill>
                <a:schemeClr val="bg1"/>
              </a:solidFill>
              <a:latin typeface="Arial Unicode MS" pitchFamily="34" charset="-128"/>
            </a:endParaRPr>
          </a:p>
          <a:p>
            <a:pPr eaLnBrk="0" hangingPunct="0"/>
            <a:r>
              <a:rPr lang="en-US" sz="2000" dirty="0">
                <a:latin typeface="Arial Unicode MS" pitchFamily="34" charset="-128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</a:rPr>
              <a:t>Institucional</a:t>
            </a:r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</a:rPr>
              <a:t> - PDI</a:t>
            </a:r>
          </a:p>
        </p:txBody>
      </p:sp>
      <p:sp>
        <p:nvSpPr>
          <p:cNvPr id="50197" name="AutoShape 21"/>
          <p:cNvSpPr>
            <a:spLocks noChangeArrowheads="1"/>
          </p:cNvSpPr>
          <p:nvPr/>
        </p:nvSpPr>
        <p:spPr bwMode="auto">
          <a:xfrm>
            <a:off x="5651500" y="5445125"/>
            <a:ext cx="2855913" cy="561975"/>
          </a:xfrm>
          <a:prstGeom prst="flowChartProcess">
            <a:avLst/>
          </a:prstGeom>
          <a:solidFill>
            <a:srgbClr val="FF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000">
                <a:solidFill>
                  <a:schemeClr val="bg1"/>
                </a:solidFill>
                <a:latin typeface="Arial Unicode MS" pitchFamily="34" charset="-128"/>
              </a:rPr>
              <a:t>Projeto Pedagógico </a:t>
            </a:r>
          </a:p>
          <a:p>
            <a:pPr eaLnBrk="0" hangingPunct="0"/>
            <a:r>
              <a:rPr lang="en-US" sz="2000">
                <a:solidFill>
                  <a:schemeClr val="bg1"/>
                </a:solidFill>
                <a:latin typeface="Arial Unicode MS" pitchFamily="34" charset="-128"/>
              </a:rPr>
              <a:t>do Curso - PPC</a:t>
            </a:r>
          </a:p>
        </p:txBody>
      </p:sp>
      <p:sp>
        <p:nvSpPr>
          <p:cNvPr id="50200" name="AutoShape 24"/>
          <p:cNvSpPr>
            <a:spLocks noChangeArrowheads="1"/>
          </p:cNvSpPr>
          <p:nvPr/>
        </p:nvSpPr>
        <p:spPr bwMode="auto">
          <a:xfrm>
            <a:off x="468313" y="5445125"/>
            <a:ext cx="2855912" cy="561975"/>
          </a:xfrm>
          <a:prstGeom prst="flowChartProcess">
            <a:avLst/>
          </a:prstGeom>
          <a:solidFill>
            <a:srgbClr val="FF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000">
                <a:solidFill>
                  <a:schemeClr val="bg1"/>
                </a:solidFill>
                <a:latin typeface="Arial Unicode MS" pitchFamily="34" charset="-128"/>
              </a:rPr>
              <a:t>Planejamento das séries</a:t>
            </a:r>
          </a:p>
          <a:p>
            <a:pPr eaLnBrk="0" hangingPunct="0"/>
            <a:r>
              <a:rPr lang="en-US" sz="2000">
                <a:solidFill>
                  <a:schemeClr val="bg1"/>
                </a:solidFill>
                <a:latin typeface="Arial Unicode MS" pitchFamily="34" charset="-128"/>
              </a:rPr>
              <a:t>e disciplinas</a:t>
            </a:r>
          </a:p>
        </p:txBody>
      </p:sp>
      <p:sp>
        <p:nvSpPr>
          <p:cNvPr id="50201" name="AutoShape 25"/>
          <p:cNvSpPr>
            <a:spLocks noChangeArrowheads="1"/>
          </p:cNvSpPr>
          <p:nvPr/>
        </p:nvSpPr>
        <p:spPr bwMode="auto">
          <a:xfrm>
            <a:off x="0" y="3213100"/>
            <a:ext cx="3457575" cy="720725"/>
          </a:xfrm>
          <a:prstGeom prst="flowChartProcess">
            <a:avLst/>
          </a:prstGeom>
          <a:solidFill>
            <a:srgbClr val="FF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</a:rPr>
              <a:t>Plano de </a:t>
            </a:r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</a:rPr>
              <a:t>ação</a:t>
            </a:r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</a:rPr>
              <a:t>: </a:t>
            </a:r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</a:rPr>
              <a:t>Docência</a:t>
            </a:r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</a:rPr>
              <a:t>,</a:t>
            </a:r>
          </a:p>
          <a:p>
            <a:pPr eaLnBrk="0" hangingPunct="0"/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</a:rPr>
              <a:t>Pesquisa</a:t>
            </a:r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</a:rPr>
              <a:t> e </a:t>
            </a:r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</a:rPr>
              <a:t>Extensão</a:t>
            </a:r>
            <a:endParaRPr lang="en-US" sz="2000" dirty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50202" name="AutoShape 26"/>
          <p:cNvSpPr>
            <a:spLocks noChangeArrowheads="1"/>
          </p:cNvSpPr>
          <p:nvPr/>
        </p:nvSpPr>
        <p:spPr bwMode="auto">
          <a:xfrm rot="7347321">
            <a:off x="8015288" y="45212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203" name="AutoShape 27"/>
          <p:cNvSpPr>
            <a:spLocks noChangeArrowheads="1"/>
          </p:cNvSpPr>
          <p:nvPr/>
        </p:nvSpPr>
        <p:spPr bwMode="auto">
          <a:xfrm rot="-10663102">
            <a:off x="4038600" y="59436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204" name="AutoShape 28"/>
          <p:cNvSpPr>
            <a:spLocks noChangeArrowheads="1"/>
          </p:cNvSpPr>
          <p:nvPr/>
        </p:nvSpPr>
        <p:spPr bwMode="auto">
          <a:xfrm rot="-7155088">
            <a:off x="311150" y="45212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206" name="AutoShape 30"/>
          <p:cNvSpPr>
            <a:spLocks noChangeArrowheads="1"/>
          </p:cNvSpPr>
          <p:nvPr/>
        </p:nvSpPr>
        <p:spPr bwMode="auto">
          <a:xfrm rot="-2040772">
            <a:off x="1331913" y="23495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0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8" grpId="0" animBg="1"/>
      <p:bldP spid="50194" grpId="0" animBg="1" autoUpdateAnimBg="0"/>
      <p:bldP spid="50196" grpId="0" animBg="1" autoUpdateAnimBg="0"/>
      <p:bldP spid="50197" grpId="0" animBg="1" autoUpdateAnimBg="0"/>
      <p:bldP spid="50200" grpId="0" animBg="1" autoUpdateAnimBg="0"/>
      <p:bldP spid="50201" grpId="0" animBg="1" autoUpdateAnimBg="0"/>
      <p:bldP spid="50202" grpId="0" animBg="1"/>
      <p:bldP spid="50203" grpId="0" animBg="1"/>
      <p:bldP spid="50204" grpId="0" animBg="1"/>
      <p:bldP spid="5020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81000"/>
            <a:ext cx="8147050" cy="1103313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dirty="0" smtClean="0"/>
              <a:t>Currículo Integrador  da Escola</a:t>
            </a:r>
          </a:p>
        </p:txBody>
      </p:sp>
      <p:sp>
        <p:nvSpPr>
          <p:cNvPr id="50186" name="Rectangle 10"/>
          <p:cNvSpPr>
            <a:spLocks noGrp="1" noChangeArrowheads="1"/>
          </p:cNvSpPr>
          <p:nvPr>
            <p:ph type="body" idx="1"/>
          </p:nvPr>
        </p:nvSpPr>
        <p:spPr>
          <a:prstGeom prst="ellipse">
            <a:avLst/>
          </a:prstGeom>
          <a:ln w="5715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pt-BR" dirty="0" smtClean="0"/>
          </a:p>
        </p:txBody>
      </p:sp>
      <p:sp>
        <p:nvSpPr>
          <p:cNvPr id="50188" name="AutoShape 12"/>
          <p:cNvSpPr>
            <a:spLocks noChangeArrowheads="1"/>
          </p:cNvSpPr>
          <p:nvPr/>
        </p:nvSpPr>
        <p:spPr bwMode="auto">
          <a:xfrm rot="2206167">
            <a:off x="7019925" y="2420938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1"/>
          </a:solidFill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t-BR"/>
          </a:p>
        </p:txBody>
      </p:sp>
      <p:sp>
        <p:nvSpPr>
          <p:cNvPr id="50194" name="AutoShape 18"/>
          <p:cNvSpPr>
            <a:spLocks noChangeArrowheads="1"/>
          </p:cNvSpPr>
          <p:nvPr/>
        </p:nvSpPr>
        <p:spPr bwMode="auto">
          <a:xfrm>
            <a:off x="3221038" y="1700213"/>
            <a:ext cx="3402012" cy="911225"/>
          </a:xfrm>
          <a:prstGeom prst="flowChartProcess">
            <a:avLst/>
          </a:prstGeom>
          <a:solidFill>
            <a:srgbClr val="FF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000">
                <a:solidFill>
                  <a:schemeClr val="bg1"/>
                </a:solidFill>
                <a:latin typeface="Arial Unicode MS" pitchFamily="34" charset="-128"/>
              </a:rPr>
              <a:t>Sujeitos envolvidos:</a:t>
            </a:r>
          </a:p>
          <a:p>
            <a:pPr eaLnBrk="0" hangingPunct="0"/>
            <a:r>
              <a:rPr lang="en-US" sz="2000">
                <a:solidFill>
                  <a:schemeClr val="bg1"/>
                </a:solidFill>
                <a:latin typeface="Arial Unicode MS" pitchFamily="34" charset="-128"/>
              </a:rPr>
              <a:t>SME, Assessoria, </a:t>
            </a:r>
          </a:p>
          <a:p>
            <a:pPr eaLnBrk="0" hangingPunct="0"/>
            <a:r>
              <a:rPr lang="en-US" sz="2000">
                <a:solidFill>
                  <a:schemeClr val="bg1"/>
                </a:solidFill>
                <a:latin typeface="Arial Unicode MS" pitchFamily="34" charset="-128"/>
              </a:rPr>
              <a:t>Gestoras, Professoras, etc.</a:t>
            </a:r>
          </a:p>
        </p:txBody>
      </p:sp>
      <p:sp>
        <p:nvSpPr>
          <p:cNvPr id="50196" name="AutoShape 20"/>
          <p:cNvSpPr>
            <a:spLocks noChangeArrowheads="1"/>
          </p:cNvSpPr>
          <p:nvPr/>
        </p:nvSpPr>
        <p:spPr bwMode="auto">
          <a:xfrm>
            <a:off x="5864225" y="3084513"/>
            <a:ext cx="3279775" cy="609600"/>
          </a:xfrm>
          <a:prstGeom prst="flowChartProcess">
            <a:avLst/>
          </a:prstGeom>
          <a:solidFill>
            <a:srgbClr val="FF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0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Plano </a:t>
            </a:r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Municipal de </a:t>
            </a:r>
          </a:p>
          <a:p>
            <a:pPr eaLnBrk="0" hangingPunct="0"/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Educação</a:t>
            </a:r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sz="20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PME</a:t>
            </a:r>
            <a:endParaRPr lang="en-US" sz="1600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97" name="AutoShape 21"/>
          <p:cNvSpPr>
            <a:spLocks noChangeArrowheads="1"/>
          </p:cNvSpPr>
          <p:nvPr/>
        </p:nvSpPr>
        <p:spPr bwMode="auto">
          <a:xfrm>
            <a:off x="6316663" y="4878388"/>
            <a:ext cx="2855912" cy="895350"/>
          </a:xfrm>
          <a:prstGeom prst="flowChartProcess">
            <a:avLst/>
          </a:prstGeom>
          <a:solidFill>
            <a:srgbClr val="FF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</a:rPr>
              <a:t>Proposta</a:t>
            </a:r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</a:rPr>
              <a:t>Pedagógica</a:t>
            </a:r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</a:rPr>
              <a:t> </a:t>
            </a:r>
          </a:p>
          <a:p>
            <a:pPr eaLnBrk="0" hangingPunct="0"/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</a:rPr>
              <a:t>Curricular- </a:t>
            </a:r>
            <a:r>
              <a:rPr lang="en-US" sz="2000" dirty="0" smtClean="0">
                <a:solidFill>
                  <a:schemeClr val="bg1"/>
                </a:solidFill>
                <a:latin typeface="Arial Unicode MS" pitchFamily="34" charset="-128"/>
              </a:rPr>
              <a:t>PPC</a:t>
            </a:r>
            <a:endParaRPr lang="en-US" sz="2000" dirty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50200" name="AutoShape 24"/>
          <p:cNvSpPr>
            <a:spLocks noChangeArrowheads="1"/>
          </p:cNvSpPr>
          <p:nvPr/>
        </p:nvSpPr>
        <p:spPr bwMode="auto">
          <a:xfrm>
            <a:off x="2535238" y="5773738"/>
            <a:ext cx="2855912" cy="561975"/>
          </a:xfrm>
          <a:prstGeom prst="flowChartProcess">
            <a:avLst/>
          </a:prstGeom>
          <a:solidFill>
            <a:srgbClr val="FF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000">
                <a:solidFill>
                  <a:schemeClr val="bg1"/>
                </a:solidFill>
                <a:latin typeface="Arial Unicode MS" pitchFamily="34" charset="-128"/>
              </a:rPr>
              <a:t>Projeto Político </a:t>
            </a:r>
          </a:p>
          <a:p>
            <a:pPr eaLnBrk="0" hangingPunct="0"/>
            <a:r>
              <a:rPr lang="en-US" sz="2000">
                <a:solidFill>
                  <a:schemeClr val="bg1"/>
                </a:solidFill>
                <a:latin typeface="Arial Unicode MS" pitchFamily="34" charset="-128"/>
              </a:rPr>
              <a:t>Pedagógico – PPP</a:t>
            </a:r>
          </a:p>
        </p:txBody>
      </p:sp>
      <p:sp>
        <p:nvSpPr>
          <p:cNvPr id="50201" name="AutoShape 25"/>
          <p:cNvSpPr>
            <a:spLocks noChangeArrowheads="1"/>
          </p:cNvSpPr>
          <p:nvPr/>
        </p:nvSpPr>
        <p:spPr bwMode="auto">
          <a:xfrm>
            <a:off x="103188" y="2640013"/>
            <a:ext cx="2643187" cy="720725"/>
          </a:xfrm>
          <a:prstGeom prst="flowChartProcess">
            <a:avLst/>
          </a:prstGeom>
          <a:solidFill>
            <a:srgbClr val="FF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000">
                <a:solidFill>
                  <a:schemeClr val="bg1"/>
                </a:solidFill>
                <a:latin typeface="Arial Unicode MS" pitchFamily="34" charset="-128"/>
              </a:rPr>
              <a:t>Prática Educativa = </a:t>
            </a:r>
          </a:p>
          <a:p>
            <a:pPr eaLnBrk="0" hangingPunct="0"/>
            <a:r>
              <a:rPr lang="en-US" sz="2000">
                <a:solidFill>
                  <a:schemeClr val="bg1"/>
                </a:solidFill>
                <a:latin typeface="Arial Unicode MS" pitchFamily="34" charset="-128"/>
              </a:rPr>
              <a:t>Docência em Ação</a:t>
            </a:r>
          </a:p>
        </p:txBody>
      </p:sp>
      <p:sp>
        <p:nvSpPr>
          <p:cNvPr id="50202" name="AutoShape 26"/>
          <p:cNvSpPr>
            <a:spLocks noChangeArrowheads="1"/>
          </p:cNvSpPr>
          <p:nvPr/>
        </p:nvSpPr>
        <p:spPr bwMode="auto">
          <a:xfrm rot="7056872">
            <a:off x="8210550" y="4117975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203" name="AutoShape 27"/>
          <p:cNvSpPr>
            <a:spLocks noChangeArrowheads="1"/>
          </p:cNvSpPr>
          <p:nvPr/>
        </p:nvSpPr>
        <p:spPr bwMode="auto">
          <a:xfrm rot="9983542">
            <a:off x="5445125" y="5826125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204" name="AutoShape 28"/>
          <p:cNvSpPr>
            <a:spLocks noChangeArrowheads="1"/>
          </p:cNvSpPr>
          <p:nvPr/>
        </p:nvSpPr>
        <p:spPr bwMode="auto">
          <a:xfrm rot="-9292762">
            <a:off x="1654175" y="5475288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206" name="AutoShape 30"/>
          <p:cNvSpPr>
            <a:spLocks noChangeArrowheads="1"/>
          </p:cNvSpPr>
          <p:nvPr/>
        </p:nvSpPr>
        <p:spPr bwMode="auto">
          <a:xfrm rot="-1855284">
            <a:off x="1870075" y="2060575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" name="AutoShape 25"/>
          <p:cNvSpPr>
            <a:spLocks noChangeArrowheads="1"/>
          </p:cNvSpPr>
          <p:nvPr/>
        </p:nvSpPr>
        <p:spPr bwMode="auto">
          <a:xfrm>
            <a:off x="-1588" y="4472120"/>
            <a:ext cx="3457576" cy="853944"/>
          </a:xfrm>
          <a:prstGeom prst="flowChartProcess">
            <a:avLst/>
          </a:prstGeom>
          <a:solidFill>
            <a:srgbClr val="FF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Planejamento</a:t>
            </a:r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das </a:t>
            </a:r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turmas</a:t>
            </a:r>
            <a:endParaRPr lang="en-US" sz="2000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eixos</a:t>
            </a:r>
            <a:r>
              <a:rPr lang="en-US" sz="20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norteadores</a:t>
            </a:r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en-US" sz="2000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áreas</a:t>
            </a:r>
            <a:r>
              <a:rPr lang="en-US" sz="20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de </a:t>
            </a:r>
          </a:p>
          <a:p>
            <a:r>
              <a:rPr lang="en-US" sz="2000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Conhecimento</a:t>
            </a:r>
            <a:r>
              <a:rPr lang="en-US" sz="2000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endParaRPr lang="en-US" sz="2400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" name="AutoShape 30"/>
          <p:cNvSpPr>
            <a:spLocks noChangeArrowheads="1"/>
          </p:cNvSpPr>
          <p:nvPr/>
        </p:nvSpPr>
        <p:spPr bwMode="auto">
          <a:xfrm rot="-5652087">
            <a:off x="104775" y="3849688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0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8" grpId="0" animBg="1"/>
      <p:bldP spid="50194" grpId="0" animBg="1" autoUpdateAnimBg="0"/>
      <p:bldP spid="50196" grpId="0" animBg="1" autoUpdateAnimBg="0"/>
      <p:bldP spid="50197" grpId="0" animBg="1" autoUpdateAnimBg="0"/>
      <p:bldP spid="50200" grpId="0" animBg="1" autoUpdateAnimBg="0"/>
      <p:bldP spid="50201" grpId="0" animBg="1" autoUpdateAnimBg="0"/>
      <p:bldP spid="50202" grpId="0" animBg="1"/>
      <p:bldP spid="50203" grpId="0" animBg="1"/>
      <p:bldP spid="50204" grpId="0" animBg="1"/>
      <p:bldP spid="50206" grpId="0" animBg="1"/>
      <p:bldP spid="14" grpId="0" animBg="1" autoUpdateAnimBg="0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996952"/>
            <a:ext cx="8229600" cy="1371600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ea typeface="Calibri"/>
                <a:cs typeface="Times New Roman"/>
              </a:rPr>
              <a:t>A educação é um processo social, é desenvolvimento.</a:t>
            </a:r>
            <a:b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ea typeface="Calibri"/>
                <a:cs typeface="Times New Roman"/>
              </a:rPr>
            </a:br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ea typeface="Calibri"/>
                <a:cs typeface="Times New Roman"/>
              </a:rPr>
              <a:t>Não é a preparação para a vida, é a própria vida.</a:t>
            </a:r>
            <a:b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ea typeface="Calibri"/>
                <a:cs typeface="Times New Roman"/>
              </a:rPr>
            </a:br>
            <a: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ea typeface="Calibri"/>
                <a:cs typeface="Times New Roman"/>
              </a:rPr>
              <a:t/>
            </a:r>
            <a:br>
              <a:rPr lang="pt-BR" dirty="0" smtClean="0"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ea typeface="Calibri"/>
                <a:cs typeface="Times New Roman"/>
              </a:rPr>
            </a:br>
            <a:r>
              <a:rPr lang="pt-BR" sz="3200" dirty="0" smtClean="0"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ea typeface="Calibri"/>
                <a:cs typeface="Times New Roman"/>
              </a:rPr>
              <a:t>John Dewey</a:t>
            </a:r>
            <a:r>
              <a:rPr lang="pt-BR" sz="48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pt-BR" sz="4800" dirty="0" smtClean="0">
                <a:effectLst/>
                <a:latin typeface="Calibri"/>
                <a:ea typeface="Calibri"/>
                <a:cs typeface="Times New Roman"/>
              </a:rPr>
            </a:br>
            <a:endParaRPr lang="pt-BR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463" y="5546725"/>
            <a:ext cx="150653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C0C0C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1" y="5512267"/>
            <a:ext cx="150653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C0C0C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396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229600" cy="1176338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 smtClean="0"/>
              <a:t>Um currículo para infância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497888" cy="4538662"/>
          </a:xfrm>
        </p:spPr>
        <p:txBody>
          <a:bodyPr/>
          <a:lstStyle/>
          <a:p>
            <a:pPr algn="just" eaLnBrk="1" hangingPunct="1"/>
            <a:r>
              <a:rPr lang="pt-BR" smtClean="0">
                <a:effectLst/>
              </a:rPr>
              <a:t>As concepções contemporâneas sobre os bebês, as crianças, a infância, a aprendizagem e a educação encaminham para a compreensão de um currículo que vislumbre o desenvolvimento integral de crianças nas suas dimensões: expressivo-motora, afetiva, cognitiva, linguística, ética, estética e sociocultural compreendendo as crianças em sua multiplicidade e indivisibilidade.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O currículo na Educação Infantil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0825" y="1773238"/>
            <a:ext cx="8435975" cy="4322762"/>
          </a:xfrm>
        </p:spPr>
        <p:txBody>
          <a:bodyPr/>
          <a:lstStyle/>
          <a:p>
            <a:pPr algn="just">
              <a:defRPr/>
            </a:pPr>
            <a:r>
              <a:rPr lang="pt-BR" dirty="0">
                <a:effectLst/>
              </a:rPr>
              <a:t>O currículo da Educação Infantil é concebido como um conjunto de práticas que buscam articular as experiências e os saberes das crianças com os conhecimentos que fazem parte do patrimônio cultural, artístico, ambiental, científico e tecnológico, de modo a promover o desenvolvimento integral de crianças de 0 a 5 anos. (DCNEI, 2009, p. 18)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71600"/>
          </a:xfrm>
        </p:spPr>
        <p:txBody>
          <a:bodyPr/>
          <a:lstStyle/>
          <a:p>
            <a:r>
              <a:rPr lang="pt-BR" dirty="0">
                <a:solidFill>
                  <a:srgbClr val="E5FFFF"/>
                </a:solidFill>
              </a:rPr>
              <a:t>O currículo </a:t>
            </a:r>
            <a:r>
              <a:rPr lang="pt-BR" dirty="0" smtClean="0">
                <a:solidFill>
                  <a:srgbClr val="E5FFFF"/>
                </a:solidFill>
              </a:rPr>
              <a:t>no Ensino Fundamental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323184"/>
          </a:xfrm>
        </p:spPr>
        <p:txBody>
          <a:bodyPr/>
          <a:lstStyle/>
          <a:p>
            <a:pPr algn="just"/>
            <a:r>
              <a:rPr lang="pt-BR" dirty="0" smtClean="0"/>
              <a:t>É compreendido como currículo integrador e em movimento que articulando as instâncias educacionais macro, </a:t>
            </a:r>
            <a:r>
              <a:rPr lang="pt-BR" dirty="0" err="1" smtClean="0"/>
              <a:t>meso</a:t>
            </a:r>
            <a:r>
              <a:rPr lang="pt-BR" dirty="0" smtClean="0"/>
              <a:t> e micro. Por essa via, atuando em prol dos direitos da criança e do adolescente. Prática pedagógica focada na inter-relação entre organização do currículo, do trabalho pedagógico e da jornada de trabalho do professor, tendo como foco a aprendizagem do estudante.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24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4025" y="115888"/>
            <a:ext cx="8229600" cy="1031875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dirty="0" smtClean="0"/>
              <a:t>Considerações Finais</a:t>
            </a:r>
            <a:r>
              <a:rPr lang="pt-BR" dirty="0" smtClean="0"/>
              <a:t>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208962" cy="4970462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sz="2600" dirty="0" smtClean="0">
                <a:cs typeface="Arial" charset="0"/>
              </a:rPr>
              <a:t>A compreensão amplificada e crítica de conhecimento, currículo e metodologia de ensino nos permite dar um caráter mais abrangente a prática pedagógica/educativa, diminuir as fronteiras entre conhecimento escolar e conhecimento acadêmico, vislumbrar a escola como espaço de práxis e construção social transformadora, assim como a universidade.</a:t>
            </a:r>
          </a:p>
          <a:p>
            <a:pPr algn="just" eaLnBrk="1" hangingPunct="1">
              <a:defRPr/>
            </a:pPr>
            <a:r>
              <a:rPr lang="pt-BR" sz="2600" dirty="0" smtClean="0">
                <a:cs typeface="Arial" charset="0"/>
              </a:rPr>
              <a:t>Uma prática educativa inovadora, pressupõe postura inovadora dos envolvidos, nestes termos a proposta deste curso de formação continuada é criar uma parceria unificadora e uma ceara fértil a construção de entendimentos e conhecimentos.</a:t>
            </a:r>
            <a:endParaRPr lang="pt-BR" sz="2600" dirty="0" smtClean="0"/>
          </a:p>
        </p:txBody>
      </p:sp>
      <p:pic>
        <p:nvPicPr>
          <p:cNvPr id="21508" name="Imagem 3" descr="biblio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275" y="4581525"/>
            <a:ext cx="8477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27050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dirty="0" smtClean="0"/>
              <a:t>REFERÊNCIAS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640762" cy="554513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pt-BR" sz="2000" dirty="0" smtClean="0"/>
              <a:t>ARROYO, Miguel. </a:t>
            </a:r>
            <a:r>
              <a:rPr lang="pt-BR" sz="2000" b="1" dirty="0" smtClean="0"/>
              <a:t>Indagações sobre currículo:</a:t>
            </a:r>
            <a:r>
              <a:rPr lang="pt-BR" sz="2000" dirty="0" smtClean="0"/>
              <a:t> educandos e educadores, seus direitos e o currículo. Brasília: Ministério da Educação, Secretaria de Educação Básica, 2008.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BRASIL. 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Diretrizes Curriculares Nacionais para a Educação Infantil,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Brasília: MEC/CNE, 2009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BECKER, F. Modelos pedagógicos </a:t>
            </a:r>
            <a:r>
              <a:rPr lang="pt-BR" sz="2000" dirty="0" smtClean="0"/>
              <a:t>e modelos epistemológicos. In:</a:t>
            </a:r>
            <a:r>
              <a:rPr lang="pt-BR" sz="2000" b="1" dirty="0" smtClean="0"/>
              <a:t> Educação e Realidade.</a:t>
            </a:r>
            <a:r>
              <a:rPr lang="pt-BR" sz="2000" dirty="0" smtClean="0"/>
              <a:t> Porto Alegre, jan./jun. 1994, p. 89-96.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000" dirty="0" smtClean="0"/>
              <a:t>CANDAU, Vera Maria. (org.) </a:t>
            </a:r>
            <a:r>
              <a:rPr lang="pt-BR" sz="2000" b="1" dirty="0" smtClean="0"/>
              <a:t>Didática, currículo e saberes escolares. </a:t>
            </a:r>
            <a:r>
              <a:rPr lang="pt-BR" sz="2000" dirty="0" smtClean="0"/>
              <a:t>Rio de Janeiro: DP&amp;A, 2002.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000" dirty="0" smtClean="0"/>
              <a:t>COSTA, Marisa </a:t>
            </a:r>
            <a:r>
              <a:rPr lang="pt-BR" sz="2000" dirty="0" err="1" smtClean="0"/>
              <a:t>Vorraber</a:t>
            </a:r>
            <a:r>
              <a:rPr lang="pt-BR" sz="2000" dirty="0" smtClean="0"/>
              <a:t>. (Org.). </a:t>
            </a:r>
            <a:r>
              <a:rPr lang="pt-BR" sz="2000" b="1" dirty="0" smtClean="0"/>
              <a:t>O currículo nos limiares do contemporâneo</a:t>
            </a:r>
            <a:r>
              <a:rPr lang="pt-BR" sz="2000" dirty="0" smtClean="0"/>
              <a:t>. 2a ed. Rio de Janeiro: DP&amp;A, 1999.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000" dirty="0" smtClean="0"/>
              <a:t>FERNANDES, </a:t>
            </a:r>
            <a:r>
              <a:rPr lang="pt-BR" sz="2000" dirty="0" err="1" smtClean="0"/>
              <a:t>Claúdia</a:t>
            </a:r>
            <a:r>
              <a:rPr lang="pt-BR" sz="2000" dirty="0" smtClean="0"/>
              <a:t> de </a:t>
            </a:r>
            <a:r>
              <a:rPr lang="pt-BR" sz="2000" dirty="0" err="1" smtClean="0"/>
              <a:t>Oliveria</a:t>
            </a:r>
            <a:r>
              <a:rPr lang="pt-BR" sz="2000" dirty="0" smtClean="0"/>
              <a:t>; FREITAS, Luiz Carlos de.</a:t>
            </a:r>
            <a:r>
              <a:rPr lang="pt-BR" sz="2000" b="1" dirty="0" smtClean="0"/>
              <a:t> Indagações sobre currículo:</a:t>
            </a:r>
            <a:r>
              <a:rPr lang="pt-BR" sz="2000" dirty="0" smtClean="0"/>
              <a:t> currículo e avaliação. Brasília: Ministério da Educação, Secretaria de Educação Básica, 2008.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000" dirty="0" smtClean="0"/>
              <a:t>FREIRE, Paulo. </a:t>
            </a:r>
            <a:r>
              <a:rPr lang="pt-BR" sz="2000" b="1" dirty="0" smtClean="0"/>
              <a:t>Pedagogia da autonomia:</a:t>
            </a:r>
            <a:r>
              <a:rPr lang="pt-BR" sz="2000" dirty="0" smtClean="0"/>
              <a:t> saberes necessários à prática educativa. São Paulo: Paz e Terra, 1996.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000" dirty="0" smtClean="0"/>
              <a:t>GIMENO SACRISTÁN, J. </a:t>
            </a:r>
            <a:r>
              <a:rPr lang="pt-BR" sz="2000" b="1" dirty="0" smtClean="0"/>
              <a:t>O currículo:</a:t>
            </a:r>
            <a:r>
              <a:rPr lang="pt-BR" sz="2000" dirty="0" smtClean="0"/>
              <a:t> uma reflexão sobre a prática. Porto Alegre: Artmed, 2000.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000" dirty="0" smtClean="0"/>
              <a:t>GOMES, </a:t>
            </a:r>
            <a:r>
              <a:rPr lang="pt-BR" sz="2000" dirty="0" err="1" smtClean="0"/>
              <a:t>Nilma</a:t>
            </a:r>
            <a:r>
              <a:rPr lang="pt-BR" sz="2000" dirty="0" smtClean="0"/>
              <a:t> Lino. </a:t>
            </a:r>
            <a:r>
              <a:rPr lang="pt-BR" sz="2000" b="1" dirty="0" smtClean="0"/>
              <a:t>Indagações sobre currículo:</a:t>
            </a:r>
            <a:r>
              <a:rPr lang="pt-BR" sz="2000" dirty="0" smtClean="0"/>
              <a:t> diversidade e currículo. Brasília: Ministério da Educação, Secretaria de Educação Básica, 2008.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549275"/>
            <a:ext cx="8569325" cy="60483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pt-BR" sz="2100" smtClean="0"/>
              <a:t>LIMA, Elvira Souza. </a:t>
            </a:r>
            <a:r>
              <a:rPr lang="pt-BR" sz="2100" b="1" smtClean="0"/>
              <a:t>Indagações sobre currículo:</a:t>
            </a:r>
            <a:r>
              <a:rPr lang="pt-BR" sz="2100" smtClean="0"/>
              <a:t> currículo e desenvolvimento humano. Brasília: Ministério da Educação, Secretaria de Educação Básica, 2008.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100" smtClean="0"/>
              <a:t>MOREIRA, Antônio Flávio; CANDAU, Vera Maria. </a:t>
            </a:r>
            <a:r>
              <a:rPr lang="pt-BR" sz="2100" b="1" smtClean="0"/>
              <a:t>Indagações sobre currículo:</a:t>
            </a:r>
            <a:r>
              <a:rPr lang="pt-BR" sz="2100" smtClean="0"/>
              <a:t> currículo, conhecimento e cultura. Brasília: Ministério da Educação, Secretaria de Educação Básica, 2008.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100" smtClean="0"/>
              <a:t>MOREIRA, Antônio Flávio. </a:t>
            </a:r>
            <a:r>
              <a:rPr lang="pt-BR" sz="2100" b="1" smtClean="0"/>
              <a:t>Currículos e programas no Brasil. </a:t>
            </a:r>
            <a:r>
              <a:rPr lang="pt-BR" sz="2100" smtClean="0"/>
              <a:t>Campinas-SP: Papirus, 1990.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100" smtClean="0"/>
              <a:t>MOREIRA, Antônio Flávio (org.). </a:t>
            </a:r>
            <a:r>
              <a:rPr lang="pt-BR" sz="2100" b="1" smtClean="0"/>
              <a:t>Currículo: </a:t>
            </a:r>
            <a:r>
              <a:rPr lang="pt-BR" sz="2100" smtClean="0"/>
              <a:t>políticas e práticas. Campinas-SP: Papirus, 1999.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100" smtClean="0"/>
              <a:t>PABIS, Nelsi Antonia. Os estudos curriculares e a formação inicial dos professores. In: MACIEL, M. F. </a:t>
            </a:r>
            <a:r>
              <a:rPr lang="pt-BR" sz="2100" i="1" smtClean="0"/>
              <a:t>et al</a:t>
            </a:r>
            <a:r>
              <a:rPr lang="pt-BR" sz="2100" smtClean="0"/>
              <a:t> (org.) </a:t>
            </a:r>
            <a:r>
              <a:rPr lang="pt-BR" sz="2100" b="1" smtClean="0"/>
              <a:t>Educação e Alteridade.</a:t>
            </a:r>
            <a:r>
              <a:rPr lang="pt-BR" sz="2100" smtClean="0"/>
              <a:t> Guarapuava-PR: Unicentro, 2007, p. 115-121.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100" smtClean="0"/>
              <a:t>SANTIAGO, Ana Rosa Fontella. Projeto Político-Pedagógico e Organização Curricular: desafios de um novo paradigma. In: VEIGA, I. P. A.; FONSECA, M. (org). </a:t>
            </a:r>
            <a:r>
              <a:rPr lang="pt-BR" sz="2100" b="1" smtClean="0"/>
              <a:t>As Dimensões do Projeto Político-Pedagógico:</a:t>
            </a:r>
            <a:r>
              <a:rPr lang="pt-BR" sz="2100" smtClean="0"/>
              <a:t> novos desafios para a escola. Campinas-SP: Papirus, 2001, p.141-173.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100" smtClean="0"/>
              <a:t>SILVA, Tomás Tadeu. </a:t>
            </a:r>
            <a:r>
              <a:rPr lang="pt-BR" sz="2100" b="1" smtClean="0"/>
              <a:t>Documentos de identidade:</a:t>
            </a:r>
            <a:r>
              <a:rPr lang="pt-BR" sz="2100" smtClean="0"/>
              <a:t> uma introdução às teorias do currículo. 2 ed. Belo Horizonte: Autêntica, 1999. </a:t>
            </a:r>
          </a:p>
          <a:p>
            <a:pPr eaLnBrk="1" hangingPunct="1">
              <a:lnSpc>
                <a:spcPct val="80000"/>
              </a:lnSpc>
              <a:defRPr/>
            </a:pPr>
            <a:endParaRPr lang="pt-BR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 smtClean="0"/>
              <a:t>PALAVRAS INICIAIS</a:t>
            </a:r>
            <a:r>
              <a:rPr lang="pt-BR" smtClean="0"/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pt-BR" dirty="0" smtClean="0"/>
              <a:t>A prática pedagógica/educativa é um espaço de relação entre sujeito, conhecimento, currículo e metodologia de ensino. Mas sua clareza representa uma síntese de uma série de posições: filosóficas, epistemológicas, científicas, pedagógicas e de valores sociais.</a:t>
            </a: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7415213" y="260350"/>
            <a:ext cx="1728787" cy="1584325"/>
            <a:chOff x="1824" y="633"/>
            <a:chExt cx="2834" cy="2849"/>
          </a:xfrm>
        </p:grpSpPr>
        <p:sp>
          <p:nvSpPr>
            <p:cNvPr id="3082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28 w 21600"/>
                <a:gd name="T1" fmla="*/ 78 h 21600"/>
                <a:gd name="T2" fmla="*/ 55 w 21600"/>
                <a:gd name="T3" fmla="*/ 104 h 21600"/>
                <a:gd name="T4" fmla="*/ 35 w 21600"/>
                <a:gd name="T5" fmla="*/ 68 h 21600"/>
                <a:gd name="T6" fmla="*/ 55 w 21600"/>
                <a:gd name="T7" fmla="*/ 34 h 21600"/>
                <a:gd name="T8" fmla="*/ 28 w 21600"/>
                <a:gd name="T9" fmla="*/ 0 h 21600"/>
                <a:gd name="T10" fmla="*/ 2 w 21600"/>
                <a:gd name="T11" fmla="*/ 33 h 21600"/>
                <a:gd name="T12" fmla="*/ 21 w 21600"/>
                <a:gd name="T13" fmla="*/ 66 h 21600"/>
                <a:gd name="T14" fmla="*/ 2 w 21600"/>
                <a:gd name="T15" fmla="*/ 104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9 w 21600"/>
                <a:gd name="T25" fmla="*/ 7718 h 21600"/>
                <a:gd name="T26" fmla="*/ 19157 w 21600"/>
                <a:gd name="T27" fmla="*/ 202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083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0 w 21600"/>
                <a:gd name="T1" fmla="*/ 55 h 21600"/>
                <a:gd name="T2" fmla="*/ 28 w 21600"/>
                <a:gd name="T3" fmla="*/ 86 h 21600"/>
                <a:gd name="T4" fmla="*/ 70 w 21600"/>
                <a:gd name="T5" fmla="*/ 57 h 21600"/>
                <a:gd name="T6" fmla="*/ 114 w 21600"/>
                <a:gd name="T7" fmla="*/ 86 h 21600"/>
                <a:gd name="T8" fmla="*/ 146 w 21600"/>
                <a:gd name="T9" fmla="*/ 61 h 21600"/>
                <a:gd name="T10" fmla="*/ 114 w 21600"/>
                <a:gd name="T11" fmla="*/ 23 h 21600"/>
                <a:gd name="T12" fmla="*/ 73 w 21600"/>
                <a:gd name="T13" fmla="*/ 0 h 21600"/>
                <a:gd name="T14" fmla="*/ 28 w 21600"/>
                <a:gd name="T15" fmla="*/ 24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084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20 w 21600"/>
                <a:gd name="T1" fmla="*/ 77 h 21600"/>
                <a:gd name="T2" fmla="*/ 1 w 21600"/>
                <a:gd name="T3" fmla="*/ 113 h 21600"/>
                <a:gd name="T4" fmla="*/ 28 w 21600"/>
                <a:gd name="T5" fmla="*/ 144 h 21600"/>
                <a:gd name="T6" fmla="*/ 52 w 21600"/>
                <a:gd name="T7" fmla="*/ 112 h 21600"/>
                <a:gd name="T8" fmla="*/ 34 w 21600"/>
                <a:gd name="T9" fmla="*/ 73 h 21600"/>
                <a:gd name="T10" fmla="*/ 52 w 21600"/>
                <a:gd name="T11" fmla="*/ 31 h 21600"/>
                <a:gd name="T12" fmla="*/ 27 w 21600"/>
                <a:gd name="T13" fmla="*/ 0 h 21600"/>
                <a:gd name="T14" fmla="*/ 1 w 21600"/>
                <a:gd name="T15" fmla="*/ 31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085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16 w 21600"/>
                <a:gd name="T1" fmla="*/ 50 h 21600"/>
                <a:gd name="T2" fmla="*/ 118 w 21600"/>
                <a:gd name="T3" fmla="*/ 1 h 21600"/>
                <a:gd name="T4" fmla="*/ 33 w 21600"/>
                <a:gd name="T5" fmla="*/ 2 h 21600"/>
                <a:gd name="T6" fmla="*/ 35 w 21600"/>
                <a:gd name="T7" fmla="*/ 50 h 21600"/>
                <a:gd name="T8" fmla="*/ 75 w 21600"/>
                <a:gd name="T9" fmla="*/ 31 h 21600"/>
                <a:gd name="T10" fmla="*/ 75 w 21600"/>
                <a:gd name="T11" fmla="*/ 21 h 21600"/>
                <a:gd name="T12" fmla="*/ 150 w 21600"/>
                <a:gd name="T13" fmla="*/ 24 h 21600"/>
                <a:gd name="T14" fmla="*/ 0 w 21600"/>
                <a:gd name="T15" fmla="*/ 24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4 w 21600"/>
                <a:gd name="T25" fmla="*/ 2569 h 21600"/>
                <a:gd name="T26" fmla="*/ 16128 w 21600"/>
                <a:gd name="T27" fmla="*/ 1954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077" name="Group 9"/>
          <p:cNvGrpSpPr>
            <a:grpSpLocks/>
          </p:cNvGrpSpPr>
          <p:nvPr/>
        </p:nvGrpSpPr>
        <p:grpSpPr bwMode="auto">
          <a:xfrm>
            <a:off x="179388" y="188913"/>
            <a:ext cx="1728787" cy="1584325"/>
            <a:chOff x="1824" y="633"/>
            <a:chExt cx="2834" cy="2849"/>
          </a:xfrm>
        </p:grpSpPr>
        <p:sp>
          <p:nvSpPr>
            <p:cNvPr id="3078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28 w 21600"/>
                <a:gd name="T1" fmla="*/ 78 h 21600"/>
                <a:gd name="T2" fmla="*/ 55 w 21600"/>
                <a:gd name="T3" fmla="*/ 104 h 21600"/>
                <a:gd name="T4" fmla="*/ 35 w 21600"/>
                <a:gd name="T5" fmla="*/ 68 h 21600"/>
                <a:gd name="T6" fmla="*/ 55 w 21600"/>
                <a:gd name="T7" fmla="*/ 34 h 21600"/>
                <a:gd name="T8" fmla="*/ 28 w 21600"/>
                <a:gd name="T9" fmla="*/ 0 h 21600"/>
                <a:gd name="T10" fmla="*/ 2 w 21600"/>
                <a:gd name="T11" fmla="*/ 33 h 21600"/>
                <a:gd name="T12" fmla="*/ 21 w 21600"/>
                <a:gd name="T13" fmla="*/ 66 h 21600"/>
                <a:gd name="T14" fmla="*/ 2 w 21600"/>
                <a:gd name="T15" fmla="*/ 104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9 w 21600"/>
                <a:gd name="T25" fmla="*/ 7718 h 21600"/>
                <a:gd name="T26" fmla="*/ 19157 w 21600"/>
                <a:gd name="T27" fmla="*/ 202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079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0 w 21600"/>
                <a:gd name="T1" fmla="*/ 55 h 21600"/>
                <a:gd name="T2" fmla="*/ 28 w 21600"/>
                <a:gd name="T3" fmla="*/ 86 h 21600"/>
                <a:gd name="T4" fmla="*/ 70 w 21600"/>
                <a:gd name="T5" fmla="*/ 57 h 21600"/>
                <a:gd name="T6" fmla="*/ 114 w 21600"/>
                <a:gd name="T7" fmla="*/ 86 h 21600"/>
                <a:gd name="T8" fmla="*/ 146 w 21600"/>
                <a:gd name="T9" fmla="*/ 61 h 21600"/>
                <a:gd name="T10" fmla="*/ 114 w 21600"/>
                <a:gd name="T11" fmla="*/ 23 h 21600"/>
                <a:gd name="T12" fmla="*/ 73 w 21600"/>
                <a:gd name="T13" fmla="*/ 0 h 21600"/>
                <a:gd name="T14" fmla="*/ 28 w 21600"/>
                <a:gd name="T15" fmla="*/ 24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080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20 w 21600"/>
                <a:gd name="T1" fmla="*/ 77 h 21600"/>
                <a:gd name="T2" fmla="*/ 1 w 21600"/>
                <a:gd name="T3" fmla="*/ 113 h 21600"/>
                <a:gd name="T4" fmla="*/ 28 w 21600"/>
                <a:gd name="T5" fmla="*/ 144 h 21600"/>
                <a:gd name="T6" fmla="*/ 52 w 21600"/>
                <a:gd name="T7" fmla="*/ 112 h 21600"/>
                <a:gd name="T8" fmla="*/ 34 w 21600"/>
                <a:gd name="T9" fmla="*/ 73 h 21600"/>
                <a:gd name="T10" fmla="*/ 52 w 21600"/>
                <a:gd name="T11" fmla="*/ 31 h 21600"/>
                <a:gd name="T12" fmla="*/ 27 w 21600"/>
                <a:gd name="T13" fmla="*/ 0 h 21600"/>
                <a:gd name="T14" fmla="*/ 1 w 21600"/>
                <a:gd name="T15" fmla="*/ 31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081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16 w 21600"/>
                <a:gd name="T1" fmla="*/ 50 h 21600"/>
                <a:gd name="T2" fmla="*/ 118 w 21600"/>
                <a:gd name="T3" fmla="*/ 1 h 21600"/>
                <a:gd name="T4" fmla="*/ 33 w 21600"/>
                <a:gd name="T5" fmla="*/ 2 h 21600"/>
                <a:gd name="T6" fmla="*/ 35 w 21600"/>
                <a:gd name="T7" fmla="*/ 50 h 21600"/>
                <a:gd name="T8" fmla="*/ 75 w 21600"/>
                <a:gd name="T9" fmla="*/ 31 h 21600"/>
                <a:gd name="T10" fmla="*/ 75 w 21600"/>
                <a:gd name="T11" fmla="*/ 21 h 21600"/>
                <a:gd name="T12" fmla="*/ 150 w 21600"/>
                <a:gd name="T13" fmla="*/ 24 h 21600"/>
                <a:gd name="T14" fmla="*/ 0 w 21600"/>
                <a:gd name="T15" fmla="*/ 24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4 w 21600"/>
                <a:gd name="T25" fmla="*/ 2569 h 21600"/>
                <a:gd name="T26" fmla="*/ 16128 w 21600"/>
                <a:gd name="T27" fmla="*/ 1954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 dirty="0" smtClean="0"/>
              <a:t> O QUE É PRÁTICA PEDAGÓGICA/EDUCATIVA NO CONTEXTO VIGENTE?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379663"/>
            <a:ext cx="8229600" cy="4114800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dirty="0" smtClean="0"/>
              <a:t>Como ensinar (ZABALA, 2000)</a:t>
            </a:r>
          </a:p>
          <a:p>
            <a:pPr algn="just" eaLnBrk="1" hangingPunct="1">
              <a:defRPr/>
            </a:pPr>
            <a:r>
              <a:rPr lang="pt-BR" dirty="0" smtClean="0"/>
              <a:t>Ação educacional de favorecimento do processo de ensino-aprendizagem.</a:t>
            </a:r>
          </a:p>
          <a:p>
            <a:pPr algn="just" eaLnBrk="1" hangingPunct="1">
              <a:defRPr/>
            </a:pPr>
            <a:r>
              <a:rPr lang="pt-BR" dirty="0" smtClean="0"/>
              <a:t>Processo constitutivo de implementação </a:t>
            </a:r>
            <a:r>
              <a:rPr lang="pt-BR" dirty="0"/>
              <a:t>e</a:t>
            </a:r>
            <a:r>
              <a:rPr lang="pt-BR" dirty="0" smtClean="0"/>
              <a:t> materialidade da educação.</a:t>
            </a:r>
          </a:p>
        </p:txBody>
      </p:sp>
      <p:pic>
        <p:nvPicPr>
          <p:cNvPr id="4100" name="Picture 2" descr="C:\Users\Carol\CAROL22042008\figuras\eleve_prof-0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081" y="4869160"/>
            <a:ext cx="1357313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O QUE É EDUCAÇÃO?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773238"/>
            <a:ext cx="8418513" cy="4322762"/>
          </a:xfrm>
        </p:spPr>
        <p:txBody>
          <a:bodyPr/>
          <a:lstStyle/>
          <a:p>
            <a:pPr algn="just">
              <a:defRPr/>
            </a:pPr>
            <a:r>
              <a:rPr lang="pt-BR" dirty="0" smtClean="0"/>
              <a:t>A educação na contemporaneidade é processo construtivo e dinâmico, que congrega “[...] os processos formativos que se desenvolvem na vida familiar, na convivência humana, no trabalho, nas instituições de ensino e pesquisa, nos movimentos sociais, organizações da sociedade civil e nas manifestações culturais” (BRASIL, 1996)</a:t>
            </a:r>
            <a:endParaRPr lang="pt-BR" dirty="0"/>
          </a:p>
        </p:txBody>
      </p:sp>
      <p:pic>
        <p:nvPicPr>
          <p:cNvPr id="5124" name="Picture 3" descr="C:\Users\Carol\CAROL22042008\figuras\eleve_prof-0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1290638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dirty="0" smtClean="0"/>
              <a:t>O QUE É EDUCAÇÃO?</a:t>
            </a:r>
            <a:br>
              <a:rPr lang="pt-BR" sz="4000" dirty="0" smtClean="0"/>
            </a:br>
            <a:endParaRPr lang="pt-BR" sz="4000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24744"/>
            <a:ext cx="8435280" cy="5111750"/>
          </a:xfrm>
        </p:spPr>
        <p:txBody>
          <a:bodyPr/>
          <a:lstStyle/>
          <a:p>
            <a:pPr eaLnBrk="1" hangingPunct="1">
              <a:defRPr/>
            </a:pPr>
            <a:r>
              <a:rPr lang="pt-BR" sz="2800" dirty="0" smtClean="0"/>
              <a:t>CONCEPÇÃO:</a:t>
            </a:r>
          </a:p>
          <a:p>
            <a:pPr eaLnBrk="1" hangingPunct="1">
              <a:buFontTx/>
              <a:buChar char="-"/>
              <a:defRPr/>
            </a:pPr>
            <a:r>
              <a:rPr lang="pt-BR" sz="2800" dirty="0"/>
              <a:t>Homem</a:t>
            </a:r>
          </a:p>
          <a:p>
            <a:pPr eaLnBrk="1" hangingPunct="1">
              <a:buFontTx/>
              <a:buChar char="-"/>
              <a:defRPr/>
            </a:pPr>
            <a:r>
              <a:rPr lang="pt-BR" sz="2800" dirty="0"/>
              <a:t>Sociedade</a:t>
            </a:r>
          </a:p>
          <a:p>
            <a:pPr eaLnBrk="1" hangingPunct="1">
              <a:buFontTx/>
              <a:buChar char="-"/>
              <a:defRPr/>
            </a:pPr>
            <a:r>
              <a:rPr lang="pt-BR" sz="2800" dirty="0"/>
              <a:t>Aprendizagem / </a:t>
            </a:r>
            <a:r>
              <a:rPr lang="pt-BR" sz="2800" dirty="0" smtClean="0"/>
              <a:t>Conhecimento</a:t>
            </a:r>
          </a:p>
          <a:p>
            <a:pPr eaLnBrk="1" hangingPunct="1">
              <a:buFontTx/>
              <a:buChar char="-"/>
              <a:defRPr/>
            </a:pPr>
            <a:endParaRPr lang="pt-BR" sz="1000" dirty="0"/>
          </a:p>
          <a:p>
            <a:pPr eaLnBrk="1" hangingPunct="1">
              <a:defRPr/>
            </a:pPr>
            <a:r>
              <a:rPr lang="pt-BR" sz="2800" dirty="0" smtClean="0"/>
              <a:t>Comunhão tríade Ciência/Tecnologia/Sociedade</a:t>
            </a:r>
          </a:p>
          <a:p>
            <a:pPr eaLnBrk="1" hangingPunct="1">
              <a:defRPr/>
            </a:pPr>
            <a:endParaRPr lang="pt-BR" sz="1000" dirty="0" smtClean="0"/>
          </a:p>
          <a:p>
            <a:pPr eaLnBrk="1" hangingPunct="1">
              <a:defRPr/>
            </a:pPr>
            <a:r>
              <a:rPr lang="pt-BR" sz="2800" dirty="0" smtClean="0"/>
              <a:t>Tendências EPISTEMOLÓGICAS &amp; PEDAGÓGICAS</a:t>
            </a:r>
          </a:p>
          <a:p>
            <a:pPr eaLnBrk="1" hangingPunct="1">
              <a:buFontTx/>
              <a:buChar char="-"/>
              <a:defRPr/>
            </a:pPr>
            <a:r>
              <a:rPr lang="pt-BR" sz="2800" dirty="0" smtClean="0"/>
              <a:t>Empirista        Diretiva</a:t>
            </a:r>
          </a:p>
          <a:p>
            <a:pPr eaLnBrk="1" hangingPunct="1">
              <a:buFontTx/>
              <a:buChar char="-"/>
              <a:defRPr/>
            </a:pPr>
            <a:r>
              <a:rPr lang="pt-BR" sz="2800" dirty="0" smtClean="0"/>
              <a:t>Inatista           Não-Diretiva</a:t>
            </a:r>
          </a:p>
          <a:p>
            <a:pPr eaLnBrk="1" hangingPunct="1">
              <a:buFontTx/>
              <a:buChar char="-"/>
              <a:defRPr/>
            </a:pPr>
            <a:r>
              <a:rPr lang="pt-BR" sz="2800" dirty="0" smtClean="0"/>
              <a:t>Interacionista   Relacional</a:t>
            </a:r>
            <a:endParaRPr lang="pt-BR" sz="2800" dirty="0" smtClean="0">
              <a:solidFill>
                <a:schemeClr val="hlink"/>
              </a:solidFill>
            </a:endParaRPr>
          </a:p>
        </p:txBody>
      </p:sp>
      <p:pic>
        <p:nvPicPr>
          <p:cNvPr id="6148" name="Picture 2" descr="C:\Users\Carol\CAROL22042008\figuras\eleve_prof-0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412875"/>
            <a:ext cx="1357313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 smtClean="0"/>
              <a:t>Pedagogia Tradicional – Diretiva – Empirismo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Ênfase no professor detentor do saber</a:t>
            </a:r>
          </a:p>
          <a:p>
            <a:pPr eaLnBrk="1" hangingPunct="1">
              <a:defRPr/>
            </a:pPr>
            <a:r>
              <a:rPr lang="pt-BR" sz="2800" smtClean="0"/>
              <a:t>Aluno tabula rasa</a:t>
            </a:r>
          </a:p>
          <a:p>
            <a:pPr eaLnBrk="1" hangingPunct="1">
              <a:defRPr/>
            </a:pPr>
            <a:r>
              <a:rPr lang="pt-BR" sz="2800" smtClean="0"/>
              <a:t>Conhecimento exógeno</a:t>
            </a:r>
          </a:p>
          <a:p>
            <a:pPr eaLnBrk="1" hangingPunct="1">
              <a:defRPr/>
            </a:pPr>
            <a:r>
              <a:rPr lang="pt-BR" sz="2800" smtClean="0"/>
              <a:t>Transmissão do conhecimento (reprodução)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pt-BR" sz="2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2800" smtClean="0"/>
              <a:t>                 </a:t>
            </a:r>
            <a:r>
              <a:rPr lang="pt-BR" sz="2800" b="1" smtClean="0"/>
              <a:t>P                                 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pt-BR" sz="28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2800" b="1" smtClean="0"/>
              <a:t>                  A                                 S          </a:t>
            </a:r>
          </a:p>
        </p:txBody>
      </p:sp>
      <p:sp>
        <p:nvSpPr>
          <p:cNvPr id="7172" name="Line 7"/>
          <p:cNvSpPr>
            <a:spLocks noChangeShapeType="1"/>
          </p:cNvSpPr>
          <p:nvPr/>
        </p:nvSpPr>
        <p:spPr bwMode="auto">
          <a:xfrm>
            <a:off x="2555875" y="5084763"/>
            <a:ext cx="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73" name="Line 8"/>
          <p:cNvSpPr>
            <a:spLocks noChangeShapeType="1"/>
          </p:cNvSpPr>
          <p:nvPr/>
        </p:nvSpPr>
        <p:spPr bwMode="auto">
          <a:xfrm>
            <a:off x="6300788" y="5084763"/>
            <a:ext cx="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 smtClean="0"/>
              <a:t>CONCEPÇÃO DO CURRÍCULO TRADICIONAL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Programa formal</a:t>
            </a:r>
          </a:p>
          <a:p>
            <a:pPr eaLnBrk="1" hangingPunct="1">
              <a:defRPr/>
            </a:pPr>
            <a:r>
              <a:rPr lang="pt-BR" sz="2800" smtClean="0"/>
              <a:t>Fechado</a:t>
            </a:r>
          </a:p>
          <a:p>
            <a:pPr eaLnBrk="1" hangingPunct="1">
              <a:defRPr/>
            </a:pPr>
            <a:r>
              <a:rPr lang="pt-BR" sz="2800" smtClean="0"/>
              <a:t>Foco no conteúdo</a:t>
            </a:r>
          </a:p>
          <a:p>
            <a:pPr eaLnBrk="1" hangingPunct="1">
              <a:defRPr/>
            </a:pPr>
            <a:r>
              <a:rPr lang="pt-BR" sz="2800" smtClean="0"/>
              <a:t>Prescritivo</a:t>
            </a:r>
          </a:p>
          <a:p>
            <a:pPr eaLnBrk="1" hangingPunct="1">
              <a:defRPr/>
            </a:pPr>
            <a:r>
              <a:rPr lang="pt-BR" sz="2800" smtClean="0"/>
              <a:t>Conhecimento técnico</a:t>
            </a:r>
          </a:p>
          <a:p>
            <a:pPr eaLnBrk="1" hangingPunct="1">
              <a:defRPr/>
            </a:pPr>
            <a:r>
              <a:rPr lang="pt-BR" sz="2800" smtClean="0"/>
              <a:t>Questões técnicas</a:t>
            </a:r>
          </a:p>
          <a:p>
            <a:pPr eaLnBrk="1" hangingPunct="1">
              <a:defRPr/>
            </a:pPr>
            <a:r>
              <a:rPr lang="pt-BR" sz="2800" smtClean="0"/>
              <a:t>Mapeamento de habilidades</a:t>
            </a:r>
          </a:p>
          <a:p>
            <a:pPr eaLnBrk="1" hangingPunct="1">
              <a:defRPr/>
            </a:pPr>
            <a:r>
              <a:rPr lang="pt-BR" sz="2800" smtClean="0"/>
              <a:t>Manutenção do status quo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000" smtClean="0"/>
              <a:t>PRÁTICA EDUCATIVA DESENCADEADA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24815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pt-BR" sz="2800" b="1" smtClean="0"/>
              <a:t>PROFESSOR                            ALUNO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pt-BR" sz="280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pt-BR" sz="2800" smtClean="0"/>
              <a:t>Dador de aulas                       Passivo, Submisso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pt-BR" sz="2800" smtClean="0"/>
              <a:t>Informador                             Indisciplinado na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pt-BR" sz="2800" smtClean="0"/>
              <a:t>Controlador                           ausência do prof. e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pt-BR" sz="2800" smtClean="0"/>
              <a:t>Ditador                                  às vezes agressivo 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3779838" y="3429000"/>
            <a:ext cx="1122362" cy="647700"/>
          </a:xfrm>
          <a:prstGeom prst="rightArrow">
            <a:avLst>
              <a:gd name="adj1" fmla="val 50000"/>
              <a:gd name="adj2" fmla="val 4332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izado">
  <a:themeElements>
    <a:clrScheme name="Texturizado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izad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izado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izado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izado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1255</TotalTime>
  <Words>1467</Words>
  <Application>Microsoft Office PowerPoint</Application>
  <PresentationFormat>Apresentação na tela (4:3)</PresentationFormat>
  <Paragraphs>153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Texturizado</vt:lpstr>
      <vt:lpstr>          TENDÊNCIAS PEDAGÓGICAS, CURRÍCULO EM DEBATE E EDUCAÇÃO: A RELAÇÃO NECESSÁRIA NA PRÁTICA PEDAGÓGICA/EDUCATIVA  Profa. Dda. Nájela Tavares Ujiie UNESPAR/UV &amp; PPGECT/UTFPR</vt:lpstr>
      <vt:lpstr>A educação é um processo social, é desenvolvimento. Não é a preparação para a vida, é a própria vida.  John Dewey </vt:lpstr>
      <vt:lpstr>PALAVRAS INICIAIS </vt:lpstr>
      <vt:lpstr> O QUE É PRÁTICA PEDAGÓGICA/EDUCATIVA NO CONTEXTO VIGENTE?</vt:lpstr>
      <vt:lpstr>O QUE É EDUCAÇÃO?</vt:lpstr>
      <vt:lpstr>O QUE É EDUCAÇÃO? </vt:lpstr>
      <vt:lpstr>Pedagogia Tradicional – Diretiva – Empirismo</vt:lpstr>
      <vt:lpstr>CONCEPÇÃO DO CURRÍCULO TRADICIONAL</vt:lpstr>
      <vt:lpstr>PRÁTICA EDUCATIVA DESENCADEADA</vt:lpstr>
      <vt:lpstr>Pedagogia Nova – Não-diretiva – Inatismo</vt:lpstr>
      <vt:lpstr>CONCEPÇÃO DO CURRÍCULO RENOVADO</vt:lpstr>
      <vt:lpstr>PRÁTICA EDUCATIVA DESENCADEADA</vt:lpstr>
      <vt:lpstr>Pedagogia Crítica – Relacional – Interacionismo/                        Construtivismo</vt:lpstr>
      <vt:lpstr>Apresentação do PowerPoint</vt:lpstr>
      <vt:lpstr>Apresentação do PowerPoint</vt:lpstr>
      <vt:lpstr>O Currículo</vt:lpstr>
      <vt:lpstr>DCN Gerais da Ed. Básica</vt:lpstr>
      <vt:lpstr>Currículo Integrador Universitário</vt:lpstr>
      <vt:lpstr>Currículo Integrador  da Escola</vt:lpstr>
      <vt:lpstr>Um currículo para infância</vt:lpstr>
      <vt:lpstr>O currículo na Educação Infantil</vt:lpstr>
      <vt:lpstr>O currículo no Ensino Fundamental</vt:lpstr>
      <vt:lpstr>Considerações Finais </vt:lpstr>
      <vt:lpstr>REFERÊNCIAS</vt:lpstr>
      <vt:lpstr>Apresentação do PowerPoint</vt:lpstr>
    </vt:vector>
  </TitlesOfParts>
  <Company>XP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Federal de Alagoas – UFAL                Centro de Educação – CEDU Curso de Pedagogia                     O PLANEJAMENTO DE ENSINO COMO ATIVIDADE INTEGRADORA DA PRÁTICA PEDAGÓGICA E DA PRÁTICA SOCIAL</dc:title>
  <dc:creator>UJIIE</dc:creator>
  <cp:lastModifiedBy>Nájela Ujiie</cp:lastModifiedBy>
  <cp:revision>173</cp:revision>
  <dcterms:created xsi:type="dcterms:W3CDTF">2007-09-12T15:40:08Z</dcterms:created>
  <dcterms:modified xsi:type="dcterms:W3CDTF">2019-08-09T21:21:35Z</dcterms:modified>
</cp:coreProperties>
</file>