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304" r:id="rId2"/>
    <p:sldId id="312" r:id="rId3"/>
    <p:sldId id="307" r:id="rId4"/>
    <p:sldId id="308" r:id="rId5"/>
    <p:sldId id="309" r:id="rId6"/>
    <p:sldId id="310" r:id="rId7"/>
    <p:sldId id="311" r:id="rId8"/>
    <p:sldId id="306" r:id="rId9"/>
  </p:sldIdLst>
  <p:sldSz cx="9144000" cy="6858000" type="screen4x3"/>
  <p:notesSz cx="7086600" cy="9428163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46" y="-77"/>
      </p:cViewPr>
      <p:guideLst>
        <p:guide orient="horz" pos="2969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55BFC6-9583-444F-B506-0DB80F0E47B1}" type="datetimeFigureOut">
              <a:rPr lang="pt-BR"/>
              <a:pPr>
                <a:defRPr/>
              </a:pPr>
              <a:t>27/08/2019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14788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48EAD71-4E23-49CC-B517-EB45A4D16B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376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BA5CE3-AB9E-4D80-A8F3-999D0893B7A2}" type="datetimeFigureOut">
              <a:rPr lang="pt-BR"/>
              <a:pPr>
                <a:defRPr/>
              </a:pPr>
              <a:t>27/08/2019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6438"/>
            <a:ext cx="4714875" cy="3536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8025" y="4478338"/>
            <a:ext cx="5670550" cy="42433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14788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17C8CB-259F-4B08-820F-06FF01D813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4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54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74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64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33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55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7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67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04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6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4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5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F02D96A-09DF-41F2-A4D0-6B22DD8E8283}" type="datetimeFigureOut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27/08/2019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ADB03CD-6901-4531-B61E-BD6C39151724}" type="slidenum">
              <a:rPr lang="pt-BR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839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9347" y="311656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rgbClr val="500050"/>
                </a:solidFill>
                <a:effectLst/>
                <a:latin typeface="Times New Roman"/>
                <a:ea typeface="Times New Roman"/>
              </a:rPr>
              <a:t>"Formação de Professores num enfoque CTS"</a:t>
            </a:r>
            <a:endParaRPr lang="pt-BR" sz="36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568952" cy="1902073"/>
          </a:xfrm>
        </p:spPr>
        <p:txBody>
          <a:bodyPr>
            <a:normAutofit fontScale="90000"/>
          </a:bodyPr>
          <a:lstStyle/>
          <a:p>
            <a:pPr marL="182880" indent="0" algn="ctr">
              <a:lnSpc>
                <a:spcPct val="115000"/>
              </a:lnSpc>
              <a:buNone/>
            </a:pPr>
            <a:r>
              <a:rPr lang="pt-BR" sz="4900" b="1" spc="-20" dirty="0" smtClean="0">
                <a:solidFill>
                  <a:srgbClr val="222222"/>
                </a:solidFill>
                <a:effectLst/>
                <a:latin typeface="Times New Roman"/>
                <a:ea typeface="Times New Roman"/>
                <a:cs typeface="Times New Roman"/>
              </a:rPr>
              <a:t>I CURSO DE FORMAÇÃO CONTINUADA EM SERVIÇO</a:t>
            </a:r>
            <a:r>
              <a:rPr lang="pt-BR" sz="4000" dirty="0">
                <a:ea typeface="Calibri"/>
                <a:cs typeface="Times New Roman"/>
              </a:rPr>
              <a:t/>
            </a:r>
            <a:br>
              <a:rPr lang="pt-BR" sz="4000" dirty="0">
                <a:ea typeface="Calibri"/>
                <a:cs typeface="Times New Roman"/>
              </a:rPr>
            </a:br>
            <a:endParaRPr lang="pt-BR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816" y="1"/>
            <a:ext cx="1226183" cy="126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m 6" descr="Unespar Uniãoda Vitória corre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0"/>
            <a:ext cx="1323256" cy="126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343" y="4365104"/>
            <a:ext cx="2664296" cy="2320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60" y="228773"/>
            <a:ext cx="1458913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9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7776864" cy="1793167"/>
          </a:xfrm>
        </p:spPr>
        <p:txBody>
          <a:bodyPr/>
          <a:lstStyle/>
          <a:p>
            <a:r>
              <a:rPr lang="pt-BR" dirty="0">
                <a:effectLst/>
              </a:rPr>
              <a:t>Formação/Pesquisa: convicções e sistemática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33056"/>
            <a:ext cx="2663825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36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180" y="5157192"/>
            <a:ext cx="9036495" cy="1143000"/>
          </a:xfrm>
        </p:spPr>
        <p:txBody>
          <a:bodyPr/>
          <a:lstStyle/>
          <a:p>
            <a:r>
              <a:rPr lang="pt-BR" sz="3600" dirty="0"/>
              <a:t>Grupo de Estudos e Pesquisa em Educação: teoria e prática (GEPE/CNPq)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136904" cy="4752528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NEIPIC – Núcleo de Educação Infantil, Práxis e Interlocuções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Cotidianidade;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NEFIPP – Núcleo de Estudos em Formação Inicial e Permanente de Professores;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NEFEM – Núcleo de Estudos de Fundamentos e Métodos;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NEPEDIN – Núcleo de Estudos e Pesquisa em Educação, Direito e Inclusão;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NEFIAS – Núcleo de Estudos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Freirianos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Investigação e Ação Social;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NUCATHE – Núcleo de Catalogação, Estudos e Pesquisas do HISTEDBR.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25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5445224"/>
            <a:ext cx="6512511" cy="1143000"/>
          </a:xfrm>
        </p:spPr>
        <p:txBody>
          <a:bodyPr/>
          <a:lstStyle/>
          <a:p>
            <a:r>
              <a:rPr lang="pt-BR" sz="4000" dirty="0" smtClean="0"/>
              <a:t>GEPE/NEFIPP - Foco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920880" cy="4209648"/>
          </a:xfrm>
        </p:spPr>
        <p:txBody>
          <a:bodyPr/>
          <a:lstStyle/>
          <a:p>
            <a:r>
              <a:rPr lang="pt-BR" dirty="0" smtClean="0"/>
              <a:t>Formação Inicial e Continuada de Professores</a:t>
            </a:r>
          </a:p>
          <a:p>
            <a:pPr algn="just"/>
            <a:r>
              <a:rPr lang="pt-BR" dirty="0" smtClean="0"/>
              <a:t>Ação respaldada via formação em contexto (imersão, apreensão, construção)</a:t>
            </a:r>
          </a:p>
          <a:p>
            <a:pPr algn="just"/>
            <a:r>
              <a:rPr lang="pt-BR" dirty="0" smtClean="0"/>
              <a:t>Ação colaborativa e formativa (professor formador e professores iniciantes ou consolidados)</a:t>
            </a:r>
          </a:p>
          <a:p>
            <a:pPr algn="just"/>
            <a:r>
              <a:rPr lang="pt-BR" dirty="0" smtClean="0"/>
              <a:t>Princípio da dialogicidade e parceria</a:t>
            </a:r>
          </a:p>
          <a:p>
            <a:pPr algn="just"/>
            <a:r>
              <a:rPr lang="pt-BR" dirty="0" smtClean="0"/>
              <a:t>Consolidação da pesquisa e ensino</a:t>
            </a:r>
          </a:p>
          <a:p>
            <a:pPr algn="just"/>
            <a:r>
              <a:rPr lang="pt-BR" dirty="0" smtClean="0"/>
              <a:t>Documentação pedagógica</a:t>
            </a:r>
          </a:p>
          <a:p>
            <a:pPr algn="just"/>
            <a:r>
              <a:rPr lang="pt-BR" dirty="0" smtClean="0"/>
              <a:t>Transformação pessoal e social.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64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5701533"/>
            <a:ext cx="7334200" cy="1143000"/>
          </a:xfrm>
        </p:spPr>
        <p:txBody>
          <a:bodyPr/>
          <a:lstStyle/>
          <a:p>
            <a:r>
              <a:rPr lang="pt-BR" sz="3600" dirty="0"/>
              <a:t>GEPE/NEFIPP </a:t>
            </a:r>
            <a:r>
              <a:rPr lang="pt-BR" sz="3600" dirty="0" smtClean="0"/>
              <a:t>- Metodologia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7776864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Diagnóstico Inicial</a:t>
            </a:r>
          </a:p>
          <a:p>
            <a:pPr algn="just"/>
            <a:r>
              <a:rPr lang="pt-BR" dirty="0" smtClean="0"/>
              <a:t>Visão contextual</a:t>
            </a:r>
          </a:p>
          <a:p>
            <a:pPr algn="just"/>
            <a:r>
              <a:rPr lang="pt-BR" dirty="0" smtClean="0"/>
              <a:t>Interlocução de realidades (Legislação, Educação Básica e Ensino Superior)</a:t>
            </a:r>
          </a:p>
          <a:p>
            <a:pPr algn="just"/>
            <a:r>
              <a:rPr lang="pt-BR" dirty="0" smtClean="0"/>
              <a:t>Aproximação teoria-prática</a:t>
            </a:r>
          </a:p>
          <a:p>
            <a:pPr algn="just"/>
            <a:r>
              <a:rPr lang="pt-BR" dirty="0" smtClean="0"/>
              <a:t>Análise da práxis</a:t>
            </a:r>
          </a:p>
          <a:p>
            <a:pPr algn="just"/>
            <a:r>
              <a:rPr lang="pt-BR" dirty="0" smtClean="0"/>
              <a:t>Elaboração e produção de unidades didáticas</a:t>
            </a:r>
          </a:p>
          <a:p>
            <a:pPr algn="just"/>
            <a:r>
              <a:rPr lang="pt-BR" dirty="0" smtClean="0"/>
              <a:t>Implementação </a:t>
            </a:r>
          </a:p>
          <a:p>
            <a:pPr algn="just"/>
            <a:r>
              <a:rPr lang="pt-BR" dirty="0" smtClean="0"/>
              <a:t>Avaliação (material curricular e performance da ação educativa)</a:t>
            </a:r>
          </a:p>
          <a:p>
            <a:pPr algn="just"/>
            <a:r>
              <a:rPr lang="pt-BR" dirty="0" smtClean="0"/>
              <a:t>Síntese Integradora</a:t>
            </a:r>
          </a:p>
          <a:p>
            <a:pPr algn="just"/>
            <a:r>
              <a:rPr lang="pt-BR" dirty="0" smtClean="0"/>
              <a:t>Documentação</a:t>
            </a:r>
          </a:p>
          <a:p>
            <a:pPr algn="just"/>
            <a:r>
              <a:rPr lang="pt-BR" dirty="0" smtClean="0"/>
              <a:t>Projeção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24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025" y="4869160"/>
            <a:ext cx="8784975" cy="1656184"/>
          </a:xfrm>
        </p:spPr>
        <p:txBody>
          <a:bodyPr/>
          <a:lstStyle/>
          <a:p>
            <a:r>
              <a:rPr lang="pt-BR" sz="3600" dirty="0"/>
              <a:t>Fase 1 – </a:t>
            </a:r>
            <a:r>
              <a:rPr lang="pt-BR" sz="3600" dirty="0" smtClean="0"/>
              <a:t>Diagnóstico e Formação Teórico-prática</a:t>
            </a:r>
            <a:br>
              <a:rPr lang="pt-BR" sz="3600" dirty="0" smtClean="0"/>
            </a:br>
            <a:r>
              <a:rPr lang="pt-BR" sz="3600" dirty="0" smtClean="0"/>
              <a:t>CONTEÚDOS ESTRUTURANTES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136904" cy="3921616"/>
          </a:xfrm>
        </p:spPr>
        <p:txBody>
          <a:bodyPr>
            <a:normAutofit/>
          </a:bodyPr>
          <a:lstStyle/>
          <a:p>
            <a:r>
              <a:rPr lang="pt-BR" dirty="0" smtClean="0"/>
              <a:t>Questionário - Diagnóstico Inicial</a:t>
            </a:r>
          </a:p>
          <a:p>
            <a:r>
              <a:rPr lang="pt-BR" dirty="0" smtClean="0"/>
              <a:t>Análise Textual Discursiva – Diagnóstico Inicial</a:t>
            </a:r>
          </a:p>
          <a:p>
            <a:r>
              <a:rPr lang="pt-BR" dirty="0" smtClean="0"/>
              <a:t>Apreciação – Diagnóstico Inicial</a:t>
            </a:r>
          </a:p>
          <a:p>
            <a:r>
              <a:rPr lang="pt-BR" dirty="0" smtClean="0"/>
              <a:t>Leitura, estudo e atividades</a:t>
            </a:r>
          </a:p>
          <a:p>
            <a:r>
              <a:rPr lang="pt-BR" dirty="0" smtClean="0"/>
              <a:t>Documentação Pedagógica / Portfólio</a:t>
            </a:r>
          </a:p>
          <a:p>
            <a:r>
              <a:rPr lang="pt-BR" dirty="0" smtClean="0"/>
              <a:t>Escolha do Caminho a ser Percorrido: pesquisa-ação/formação             Enfoque CTS</a:t>
            </a:r>
          </a:p>
          <a:p>
            <a:r>
              <a:rPr lang="pt-BR" dirty="0" smtClean="0"/>
              <a:t>Conceituações e abordagens</a:t>
            </a:r>
          </a:p>
          <a:p>
            <a:r>
              <a:rPr lang="pt-BR" dirty="0" smtClean="0"/>
              <a:t>Prática Educativa – exemplificações e diálogos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987824" y="3140968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03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301208"/>
            <a:ext cx="8198296" cy="1143000"/>
          </a:xfrm>
        </p:spPr>
        <p:txBody>
          <a:bodyPr/>
          <a:lstStyle/>
          <a:p>
            <a:r>
              <a:rPr lang="pt-BR" sz="3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Fase 2 – Elaboração Teórico-prática</a:t>
            </a:r>
            <a:br>
              <a:rPr lang="pt-BR" sz="3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t-BR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CONTEÚDO ESTRUTURANTE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7776864" cy="3474720"/>
          </a:xfrm>
        </p:spPr>
        <p:txBody>
          <a:bodyPr>
            <a:normAutofit/>
          </a:bodyPr>
          <a:lstStyle/>
          <a:p>
            <a:r>
              <a:rPr lang="pt-BR" sz="2400" dirty="0" smtClean="0"/>
              <a:t>Orientação e acompanhamento</a:t>
            </a:r>
          </a:p>
          <a:p>
            <a:r>
              <a:rPr lang="pt-BR" sz="2400" dirty="0" smtClean="0"/>
              <a:t>Leitura e estudo</a:t>
            </a:r>
          </a:p>
          <a:p>
            <a:r>
              <a:rPr lang="pt-BR" sz="2400" dirty="0" smtClean="0"/>
              <a:t>Documentação Pedagógica do Processo</a:t>
            </a:r>
          </a:p>
          <a:p>
            <a:pPr algn="just"/>
            <a:r>
              <a:rPr lang="pt-BR" sz="2400" dirty="0" smtClean="0"/>
              <a:t>Elaboração de Unidades Didáticas adequadas ao público alvo da Educação Infantil  </a:t>
            </a:r>
          </a:p>
          <a:p>
            <a:pPr algn="just"/>
            <a:r>
              <a:rPr lang="pt-BR" sz="2400" dirty="0" smtClean="0"/>
              <a:t>Entrega do material elaborado (impresso e via </a:t>
            </a:r>
            <a:r>
              <a:rPr lang="pt-BR" sz="2400" dirty="0" err="1" smtClean="0"/>
              <a:t>email</a:t>
            </a:r>
            <a:r>
              <a:rPr lang="pt-BR" sz="2400" dirty="0" smtClean="0"/>
              <a:t>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797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5445224"/>
            <a:ext cx="8712968" cy="1143000"/>
          </a:xfrm>
        </p:spPr>
        <p:txBody>
          <a:bodyPr/>
          <a:lstStyle/>
          <a:p>
            <a:r>
              <a:rPr lang="pt-BR" sz="28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Fase </a:t>
            </a:r>
            <a:r>
              <a:rPr lang="pt-BR" sz="2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3 – Validação e Documentação Pedagógica</a:t>
            </a:r>
            <a:r>
              <a:rPr lang="pt-BR" sz="4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t-BR" sz="4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t-BR" sz="3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CONTEÚDO ESTRUTURANTE</a:t>
            </a:r>
            <a:r>
              <a:rPr lang="pt-BR" sz="4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pt-BR" sz="4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pt-BR" sz="48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352928" cy="4608512"/>
          </a:xfrm>
        </p:spPr>
        <p:txBody>
          <a:bodyPr>
            <a:noAutofit/>
          </a:bodyPr>
          <a:lstStyle/>
          <a:p>
            <a:pPr algn="just"/>
            <a:r>
              <a:rPr lang="pt-BR" sz="2500" dirty="0" smtClean="0"/>
              <a:t>Implementação do projeto e/ou UD (unidades didáticas);</a:t>
            </a:r>
          </a:p>
          <a:p>
            <a:pPr algn="just"/>
            <a:r>
              <a:rPr lang="pt-BR" sz="2500" dirty="0" smtClean="0"/>
              <a:t>Documentação do processo educativo com os instrumentos da preferência do professor;</a:t>
            </a:r>
          </a:p>
          <a:p>
            <a:pPr algn="just"/>
            <a:r>
              <a:rPr lang="pt-BR" sz="2500" dirty="0" smtClean="0"/>
              <a:t>Manutenção do diálogo e troca professor formador e professores consolidados;</a:t>
            </a:r>
          </a:p>
          <a:p>
            <a:pPr algn="just"/>
            <a:r>
              <a:rPr lang="pt-BR" sz="2500" dirty="0" smtClean="0"/>
              <a:t>Seminário Integrador;</a:t>
            </a:r>
          </a:p>
          <a:p>
            <a:pPr algn="just"/>
            <a:r>
              <a:rPr lang="pt-BR" sz="2500" dirty="0" smtClean="0"/>
              <a:t>Tratamento da informação e material para publicação;</a:t>
            </a:r>
          </a:p>
          <a:p>
            <a:pPr algn="just"/>
            <a:r>
              <a:rPr lang="pt-BR" sz="2500" dirty="0" smtClean="0"/>
              <a:t> Reflexão e registro, na forma de relato de experiência (capítulo de livro).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2330080517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ação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1263</TotalTime>
  <Words>356</Words>
  <Application>Microsoft Office PowerPoint</Application>
  <PresentationFormat>Apresentação na tela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Integração</vt:lpstr>
      <vt:lpstr>I CURSO DE FORMAÇÃO CONTINUADA EM SERVIÇO </vt:lpstr>
      <vt:lpstr>Formação/Pesquisa: convicções e sistemática</vt:lpstr>
      <vt:lpstr>Grupo de Estudos e Pesquisa em Educação: teoria e prática (GEPE/CNPq)</vt:lpstr>
      <vt:lpstr>GEPE/NEFIPP - Foco</vt:lpstr>
      <vt:lpstr>GEPE/NEFIPP - Metodologia</vt:lpstr>
      <vt:lpstr>Fase 1 – Diagnóstico e Formação Teórico-prática CONTEÚDOS ESTRUTURANTES</vt:lpstr>
      <vt:lpstr>Fase 2 – Elaboração Teórico-prática CONTEÚDO ESTRUTURANTE</vt:lpstr>
      <vt:lpstr>Fase 3 – Validação e Documentação Pedagógica CONTEÚDO ESTRUTURANTE  </vt:lpstr>
    </vt:vector>
  </TitlesOfParts>
  <Company>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Alagoas – UFAL                Centro de Educação – CEDU Curso de Pedagogia                     O PLANEJAMENTO DE ENSINO COMO ATIVIDADE INTEGRADORA DA PRÁTICA PEDAGÓGICA E DA PRÁTICA SOCIAL</dc:title>
  <dc:creator>UJIIE</dc:creator>
  <cp:lastModifiedBy>Nájela Ujiie</cp:lastModifiedBy>
  <cp:revision>173</cp:revision>
  <dcterms:created xsi:type="dcterms:W3CDTF">2007-09-12T15:40:08Z</dcterms:created>
  <dcterms:modified xsi:type="dcterms:W3CDTF">2019-08-27T19:16:37Z</dcterms:modified>
</cp:coreProperties>
</file>