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7" r:id="rId13"/>
    <p:sldId id="266" r:id="rId14"/>
    <p:sldId id="267" r:id="rId15"/>
    <p:sldId id="269" r:id="rId16"/>
    <p:sldId id="273" r:id="rId17"/>
    <p:sldId id="274" r:id="rId18"/>
    <p:sldId id="275" r:id="rId19"/>
    <p:sldId id="271" r:id="rId20"/>
    <p:sldId id="270" r:id="rId21"/>
    <p:sldId id="276" r:id="rId22"/>
    <p:sldId id="278" r:id="rId23"/>
    <p:sldId id="280" r:id="rId24"/>
    <p:sldId id="281" r:id="rId25"/>
    <p:sldId id="268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3F696-31F0-405F-A66F-F0E0D7EB2F4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A2A5-4B25-46B0-94DF-F20E2988D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A2A5-4B25-46B0-94DF-F20E2988DF3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74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635738-41F5-4FC5-813F-373B23790F4C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C6627A-E786-468E-BE5F-A62101AAD45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136904" cy="17801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ENFOQUE CTS E REFLEXÕES CTS EM EDUCAÇÃO:</a:t>
            </a:r>
            <a:br>
              <a:rPr lang="pt-BR" b="1" dirty="0" smtClean="0"/>
            </a:br>
            <a:r>
              <a:rPr lang="pt-BR" b="1" dirty="0" smtClean="0"/>
              <a:t>pontos relevantes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269715"/>
            <a:ext cx="6400800" cy="1096145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Profa. Nájela Tavares Ujiie</a:t>
            </a:r>
          </a:p>
          <a:p>
            <a:r>
              <a:rPr lang="pt-BR" sz="2400" b="1" dirty="0" smtClean="0"/>
              <a:t>UNESPAR/UTFPR</a:t>
            </a:r>
            <a:endParaRPr lang="pt-B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81349"/>
            <a:ext cx="28098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600" y="5229200"/>
            <a:ext cx="7336325" cy="2265115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1800" dirty="0" smtClean="0"/>
              <a:t>Fonte</a:t>
            </a:r>
            <a:r>
              <a:rPr lang="pt-BR" sz="1800" dirty="0"/>
              <a:t>: Adaptado de Bastos, 1998.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60434"/>
              </p:ext>
            </p:extLst>
          </p:nvPr>
        </p:nvGraphicFramePr>
        <p:xfrm>
          <a:off x="179512" y="188640"/>
          <a:ext cx="8856983" cy="550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657"/>
                <a:gridCol w="3077426"/>
                <a:gridCol w="3677900"/>
              </a:tblGrid>
              <a:tr h="67545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PERSPECTIVA EMPIRISTA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PERSPECTIVA NÃO EMPIRISTA 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2701809">
                <a:tc>
                  <a:txBody>
                    <a:bodyPr/>
                    <a:lstStyle/>
                    <a:p>
                      <a:r>
                        <a:rPr lang="pt-BR" dirty="0" smtClean="0"/>
                        <a:t>Fazer Ciência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As leis e princípios científicos emergem dos fenômenos naturais, cabendo ao cientista extrair o conhecimento que ali já está definido. 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Teorias e hipóteses são decorrentes de interpretações da realidade que levam em conta não só os fatos objetivos, mas também as visões pessoais, especulações, expectativas, preferências estéticas e motivação dos cientistas. 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</a:tr>
              <a:tr h="2122850">
                <a:tc>
                  <a:txBody>
                    <a:bodyPr/>
                    <a:lstStyle/>
                    <a:p>
                      <a:r>
                        <a:rPr lang="pt-BR" dirty="0" smtClean="0"/>
                        <a:t>Aprender Ciência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 aluno aprende por absorção de informações que já estão prontas no discurso do professor, no livro, na lousa, nos fenômenos da natureza. 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 conhecimento adquirido pelo aluno resulta de uma síntese pessoal, sendo uma reelaboração daquilo que é dito pelo professor ou está no livro. 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396044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Silva (2003) destaca que a mudança de visão sobre a ciência e tecnologia e suas interações com a sociedade talvez seja um dos principais desafios que temos a enfrentar atualmente no ensino das Ciências.  Perspectivas do ensino de Ciências voltadas à articulação entre ciência e sociedade têm sido propostas desde a década de 1980, e são conhecidas como CTS (Ciência, Tecnologia e Sociedade).  É importante observar que tais perspectivas de aprendizagem científica se norteiam pela necessidade de que o conteúdo científico seja articulado à função social da ciência.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564904"/>
            <a:ext cx="8496943" cy="4032448"/>
          </a:xfrm>
        </p:spPr>
        <p:txBody>
          <a:bodyPr/>
          <a:lstStyle/>
          <a:p>
            <a:pPr algn="just"/>
            <a:r>
              <a:rPr lang="pt-BR" dirty="0" smtClean="0"/>
              <a:t>“[...]a ciência é a modalidade do saber construída por um conjunto de aquisições intelectuais, que têm por finalidade  propor uma explicação racional e objetiva da realidade” (BRITO;PURIFICAÇÃO, 2008, p. 22)</a:t>
            </a:r>
          </a:p>
          <a:p>
            <a:pPr lvl="0" algn="just">
              <a:buClr>
                <a:srgbClr val="31B6FD"/>
              </a:buClr>
            </a:pPr>
            <a:r>
              <a:rPr lang="pt-BR" dirty="0" smtClean="0"/>
              <a:t>“[...] No momento atual, todos devemos (</a:t>
            </a:r>
            <a:r>
              <a:rPr lang="pt-BR" dirty="0" err="1" smtClean="0"/>
              <a:t>re</a:t>
            </a:r>
            <a:r>
              <a:rPr lang="pt-BR" dirty="0" smtClean="0"/>
              <a:t>)aprender a conhecer, a comunicar, a ensinar, a integrar o humano e o tecnológico; a integrar o individual, o grupal e o social” </a:t>
            </a:r>
            <a:r>
              <a:rPr lang="pt-BR" dirty="0">
                <a:solidFill>
                  <a:srgbClr val="073E87"/>
                </a:solidFill>
              </a:rPr>
              <a:t>(BRITO;PURIFICAÇÃO, 2008, p. </a:t>
            </a:r>
            <a:r>
              <a:rPr lang="pt-BR" dirty="0" smtClean="0">
                <a:solidFill>
                  <a:srgbClr val="073E87"/>
                </a:solidFill>
              </a:rPr>
              <a:t>25)</a:t>
            </a:r>
          </a:p>
          <a:p>
            <a:pPr algn="just">
              <a:buClr>
                <a:srgbClr val="31B6FD"/>
              </a:buClr>
            </a:pPr>
            <a:r>
              <a:rPr lang="pt-BR" dirty="0" smtClean="0">
                <a:solidFill>
                  <a:srgbClr val="073E87"/>
                </a:solidFill>
              </a:rPr>
              <a:t>“[...] o professor é um interlocutor essencial na formação da cidadania” </a:t>
            </a:r>
            <a:r>
              <a:rPr lang="pt-BR" dirty="0"/>
              <a:t>(BRITO;PURIFICAÇÃO, 2008, p. </a:t>
            </a:r>
            <a:r>
              <a:rPr lang="pt-BR" dirty="0" smtClean="0"/>
              <a:t>29)</a:t>
            </a:r>
            <a:endParaRPr lang="pt-BR" dirty="0"/>
          </a:p>
          <a:p>
            <a:pPr lvl="0" algn="just">
              <a:buClr>
                <a:srgbClr val="31B6FD"/>
              </a:buClr>
            </a:pPr>
            <a:endParaRPr lang="pt-BR" dirty="0">
              <a:solidFill>
                <a:srgbClr val="073E87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Nuances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É importante ressaltar que, quando pequenas, ainda na </a:t>
            </a:r>
            <a:r>
              <a:rPr lang="pt-BR" sz="2800" dirty="0" smtClean="0"/>
              <a:t>educação infantil, </a:t>
            </a:r>
            <a:r>
              <a:rPr lang="pt-BR" sz="2800" dirty="0"/>
              <a:t>as crianças </a:t>
            </a:r>
            <a:r>
              <a:rPr lang="pt-BR" sz="2800" dirty="0" smtClean="0"/>
              <a:t>têm </a:t>
            </a:r>
            <a:r>
              <a:rPr lang="pt-BR" sz="2800" dirty="0"/>
              <a:t>uma relação prazerosa com os conhecimentos relacionados aos fenômenos da natureza e à sociedade. Sentem satisfação em formular questões sobre tais assuntos, fazer explorações e descobertas, levantar hipóteses e tentar explicar o mundo à sua volta.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Aproveitar a curiosidade natural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37772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Reconhecer </a:t>
            </a:r>
            <a:r>
              <a:rPr lang="pt-BR" dirty="0"/>
              <a:t>a existência de concepções espontâneas (conhecimentos prévios).  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Entender </a:t>
            </a:r>
            <a:r>
              <a:rPr lang="pt-BR" dirty="0"/>
              <a:t>que o processo de aprendizagem de conteúdos científicos requer construção e reconstrução de conhecimentos.  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Aproximar </a:t>
            </a:r>
            <a:r>
              <a:rPr lang="pt-BR" dirty="0"/>
              <a:t>a aprendizagem de Ciências das características do trabalho científico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dirty="0" smtClean="0"/>
              <a:t>Propor </a:t>
            </a:r>
            <a:r>
              <a:rPr lang="pt-BR" dirty="0"/>
              <a:t>a aprendizagem a partir de </a:t>
            </a:r>
            <a:r>
              <a:rPr lang="pt-BR" dirty="0" smtClean="0"/>
              <a:t>situações problema.  </a:t>
            </a:r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dirty="0" smtClean="0"/>
              <a:t>Reconhecer </a:t>
            </a:r>
            <a:r>
              <a:rPr lang="pt-BR" dirty="0"/>
              <a:t>o caráter social da construção do conhecimento científico.  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Entender </a:t>
            </a:r>
            <a:r>
              <a:rPr lang="pt-BR" dirty="0"/>
              <a:t>o pluralismo </a:t>
            </a:r>
            <a:r>
              <a:rPr lang="pt-BR" dirty="0" smtClean="0"/>
              <a:t>interdisciplinar que </a:t>
            </a:r>
            <a:r>
              <a:rPr lang="pt-BR" dirty="0"/>
              <a:t>envolve o processo ensino-aprendizagem de Ciências.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Elementos do processo ensino-aprendizagem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4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675467"/>
            <a:ext cx="8496943" cy="345069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“[...] uma maneira de organizar e produzir conhecimento, buscando integrar as diferentes dimensões dos fenômenos estudados. Com isso, pretende-se superar uma visão especializada e fragmentada do conhecimento em direção à compreensão da complexidade e da interdependência dos fenômenos da natureza e da vida. Por isso é que podemos também nos referir à interdisciplinaridade como postura, como nova atitude diante do ato de conhecer.” </a:t>
            </a:r>
            <a:r>
              <a:rPr lang="pt-BR" dirty="0" smtClean="0"/>
              <a:t>(CARVALHO, 1998, p. 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Interdisciplinaridade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/>
          </a:bodyPr>
          <a:lstStyle/>
          <a:p>
            <a:pPr algn="just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pt-BR" kern="0" dirty="0" smtClean="0">
                <a:solidFill>
                  <a:srgbClr val="003366"/>
                </a:solidFill>
                <a:latin typeface="Arial"/>
              </a:rPr>
              <a:t>“Interdisciplinaridade </a:t>
            </a:r>
            <a:r>
              <a:rPr lang="pt-BR" kern="0" dirty="0">
                <a:solidFill>
                  <a:srgbClr val="003366"/>
                </a:solidFill>
                <a:latin typeface="Arial"/>
              </a:rPr>
              <a:t>é o processo que envolve a integração e engajamento de educadores, num trabalho conjunto, de interação das disciplinas do currículo escolar entre si com a realidade, de modo a superar a fragmentação do ensino, objetivando a formação integral dos alunos, a fim de que possam exercer criticamente a cidadania, mediante uma visão global de mundo a serem capazes de enfrentar os problemas complexos, amplos e globais da realidade atual.” (LÜCK, 1998)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INTERDISCIPLINARIDADE – O TERMO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>
            <a:normAutofit fontScale="92500" lnSpcReduction="10000"/>
          </a:bodyPr>
          <a:lstStyle/>
          <a:p>
            <a:pPr algn="just" fontAlgn="base"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pt-BR" sz="2800" kern="0" dirty="0">
                <a:solidFill>
                  <a:srgbClr val="003366"/>
                </a:solidFill>
                <a:latin typeface="Arial"/>
              </a:rPr>
              <a:t>Promover a superação da visão restrita de mundo e a compreensão da complexidade da realidade, ao mesmo tempo resgatando a centralidade do homem na realidade e na produção do conhecimento, de modo a permitir ao mesmo tempo uma melhor compreensão da realidade e do homem como ser determinante e </a:t>
            </a:r>
            <a:r>
              <a:rPr lang="pt-BR" sz="2800" kern="0" dirty="0" smtClean="0">
                <a:solidFill>
                  <a:srgbClr val="003366"/>
                </a:solidFill>
                <a:latin typeface="Arial"/>
              </a:rPr>
              <a:t>determinado, a fim de </a:t>
            </a:r>
            <a:r>
              <a:rPr lang="pt-BR" sz="2800" kern="0" dirty="0">
                <a:solidFill>
                  <a:srgbClr val="003366"/>
                </a:solidFill>
                <a:latin typeface="Arial"/>
              </a:rPr>
              <a:t>sair do paradigma conservador (tradicional) </a:t>
            </a:r>
            <a:r>
              <a:rPr lang="pt-BR" sz="2800" kern="0" dirty="0" smtClean="0">
                <a:solidFill>
                  <a:srgbClr val="003366"/>
                </a:solidFill>
                <a:latin typeface="Arial"/>
              </a:rPr>
              <a:t>e alcançar o </a:t>
            </a:r>
            <a:r>
              <a:rPr lang="pt-BR" sz="2800" kern="0" dirty="0">
                <a:solidFill>
                  <a:srgbClr val="003366"/>
                </a:solidFill>
                <a:latin typeface="Arial"/>
              </a:rPr>
              <a:t>paradigma emergente/holístico</a:t>
            </a:r>
            <a:r>
              <a:rPr lang="pt-BR" sz="2800" kern="0" dirty="0" smtClean="0">
                <a:solidFill>
                  <a:srgbClr val="003366"/>
                </a:solidFill>
                <a:latin typeface="Arial"/>
              </a:rPr>
              <a:t>.</a:t>
            </a:r>
            <a:endParaRPr lang="pt-BR" sz="2800" kern="0" dirty="0">
              <a:solidFill>
                <a:srgbClr val="003366"/>
              </a:solidFill>
              <a:latin typeface="Arial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 DA ABORDAGEM INTERDISCIPLAR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3126602"/>
            <a:ext cx="7408333" cy="3450696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(SANTOS, 2017, p. 263)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" y="276640"/>
            <a:ext cx="9001000" cy="57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EDUCAÇÃO CTS = ALFABETIZAÇÃO CIENTÍFICA = EDUCAÇÃO PARA A CIDADANIA</a:t>
            </a:r>
          </a:p>
          <a:p>
            <a:pPr algn="just"/>
            <a:r>
              <a:rPr lang="pt-BR" dirty="0" smtClean="0"/>
              <a:t>Abordagem interdisciplinar;</a:t>
            </a:r>
          </a:p>
          <a:p>
            <a:pPr algn="just"/>
            <a:r>
              <a:rPr lang="pt-BR" dirty="0" smtClean="0"/>
              <a:t>Valor esta na pergunta e na busca por resposta;</a:t>
            </a:r>
          </a:p>
          <a:p>
            <a:pPr algn="just"/>
            <a:r>
              <a:rPr lang="pt-BR" dirty="0" smtClean="0"/>
              <a:t>Ensino inovador e questionador;</a:t>
            </a:r>
          </a:p>
          <a:p>
            <a:pPr algn="just"/>
            <a:r>
              <a:rPr lang="pt-BR" dirty="0"/>
              <a:t>as “verdades” plurais se contrapõem, há controvérsias e valores que representam parcelas distintas da </a:t>
            </a:r>
            <a:r>
              <a:rPr lang="pt-BR" dirty="0" smtClean="0"/>
              <a:t>sociedade;</a:t>
            </a:r>
          </a:p>
          <a:p>
            <a:pPr algn="just"/>
            <a:r>
              <a:rPr lang="pt-BR" dirty="0"/>
              <a:t>É possível estabelecer vínculos com as aplicações científicas, com as questões éticas e culturais e com o dia a dia do estudante.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CTS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276872"/>
            <a:ext cx="8856984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“Através das discussões e da leitura dos textos, percebemos que o conhecimento científico e tecnológico está presente no nosso dia-a-dia, por meio dos aparelhos eletrônicos, da energia elétrica etc. Interferindo positiva ou negativamente no processo social. Contudo, a educação de uma forma mais ampla, deve assegurar uma formação com compromisso social e pedagógico que vise a formação integral do cidadão, que garanta uma visão crítica, onde o conhecimento científico é produzido por pessoas através de uma atividade humana, não-neutra, que combata a mistificação do conhecimento, pois este possui uma história de evolução não linear, produzida no coletivo”.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PALAVRAS INICIAIS DO GRUPO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7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75466"/>
            <a:ext cx="8568951" cy="37058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/>
              <a:t>O professor assume um papel fundamental ao propor problemas, acompanhar discussões, promover novas oportunidades de reflexão, estimular, desafiar, argumentar, ou seja, torna-se um orientador da aprendizagem de seus alunos e auxilia na transformação do senso comum em saber científico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... deve incorporar uma prática pedagógica não só voltada para a construção de habilidades cognitivas, mas também para o desenvolvimento de valores e atitudes, contribuindo para o exercício da cidadania.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do Professor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“Provocar </a:t>
            </a:r>
            <a:r>
              <a:rPr lang="pt-BR" dirty="0"/>
              <a:t>nos estudantes, mas também na população em geral, a curiosidade e levá-los a se dar </a:t>
            </a:r>
            <a:r>
              <a:rPr lang="pt-BR" dirty="0" smtClean="0"/>
              <a:t>conta </a:t>
            </a:r>
            <a:r>
              <a:rPr lang="pt-BR" dirty="0"/>
              <a:t>do papel que a ciência tem em suas vidas, exige trabalho em classe, na escola e fora dela – na família, entre amigos, na comunidade e nos centros de cultura científica, como museus, centros de ciência, etc. – como parte dos direitos de conhecer e optar em uma sociedade </a:t>
            </a:r>
            <a:r>
              <a:rPr lang="pt-BR" dirty="0" smtClean="0"/>
              <a:t>democrática” </a:t>
            </a:r>
            <a:r>
              <a:rPr lang="pt-BR" dirty="0"/>
              <a:t>(</a:t>
            </a:r>
            <a:r>
              <a:rPr lang="pt-BR" dirty="0" smtClean="0"/>
              <a:t>KRASILCHIK</a:t>
            </a:r>
            <a:r>
              <a:rPr lang="pt-BR" dirty="0"/>
              <a:t>;</a:t>
            </a:r>
            <a:r>
              <a:rPr lang="pt-BR" dirty="0" smtClean="0"/>
              <a:t> </a:t>
            </a:r>
            <a:r>
              <a:rPr lang="pt-BR" dirty="0"/>
              <a:t>MARANDINO </a:t>
            </a:r>
            <a:r>
              <a:rPr lang="pt-BR" dirty="0" smtClean="0"/>
              <a:t>2007, p. 15-16)</a:t>
            </a:r>
          </a:p>
          <a:p>
            <a:pPr lvl="0" algn="just">
              <a:buClr>
                <a:srgbClr val="31B6FD"/>
              </a:buClr>
            </a:pPr>
            <a:r>
              <a:rPr lang="pt-BR" dirty="0"/>
              <a:t> </a:t>
            </a:r>
            <a:r>
              <a:rPr lang="pt-BR" dirty="0" smtClean="0"/>
              <a:t>“[...] a ideia </a:t>
            </a:r>
            <a:r>
              <a:rPr lang="pt-BR" dirty="0"/>
              <a:t>de letramento, entendida como a capacidade de ler, compreender e expressar opiniões sobre ciência e tecnologia, mas também participar da cultura científica da maneira que cada cidadão, individualmente e coletivamente, considerar </a:t>
            </a:r>
            <a:r>
              <a:rPr lang="pt-BR" dirty="0" smtClean="0"/>
              <a:t>oportuno” </a:t>
            </a:r>
            <a:r>
              <a:rPr lang="pt-BR" dirty="0" smtClean="0">
                <a:solidFill>
                  <a:srgbClr val="073E87"/>
                </a:solidFill>
              </a:rPr>
              <a:t>(</a:t>
            </a:r>
            <a:r>
              <a:rPr lang="pt-BR" dirty="0">
                <a:solidFill>
                  <a:srgbClr val="073E87"/>
                </a:solidFill>
              </a:rPr>
              <a:t>KRASILCHIK; MARANDINO 2007, p. </a:t>
            </a:r>
            <a:r>
              <a:rPr lang="pt-BR" dirty="0" smtClean="0">
                <a:solidFill>
                  <a:srgbClr val="073E87"/>
                </a:solidFill>
              </a:rPr>
              <a:t>18)</a:t>
            </a:r>
            <a:r>
              <a:rPr lang="pt-BR" dirty="0" smtClean="0"/>
              <a:t>.</a:t>
            </a:r>
          </a:p>
          <a:p>
            <a:pPr lvl="0" algn="just">
              <a:buClr>
                <a:srgbClr val="31B6FD"/>
              </a:buClr>
            </a:pPr>
            <a:r>
              <a:rPr lang="pt-BR" dirty="0" smtClean="0"/>
              <a:t>[...] as </a:t>
            </a:r>
            <a:r>
              <a:rPr lang="pt-BR" dirty="0"/>
              <a:t>dimensões prática, cívica e cultural da alfabetização científica.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CTS engloba...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1038671" cy="8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7.1 - Visitando Museus de Ciências </a:t>
            </a:r>
            <a:r>
              <a:rPr lang="pt-BR" dirty="0" smtClean="0"/>
              <a:t> (atividade extraescolar)</a:t>
            </a:r>
          </a:p>
          <a:p>
            <a:pPr algn="just"/>
            <a:r>
              <a:rPr lang="pt-BR" dirty="0" smtClean="0"/>
              <a:t>7.2 </a:t>
            </a:r>
            <a:r>
              <a:rPr lang="pt-BR" dirty="0"/>
              <a:t>- Conhecendo e Registrando o Ambiente </a:t>
            </a:r>
            <a:r>
              <a:rPr lang="pt-BR" dirty="0" smtClean="0"/>
              <a:t>(estudo do meio)</a:t>
            </a:r>
          </a:p>
          <a:p>
            <a:pPr algn="just"/>
            <a:r>
              <a:rPr lang="pt-BR" dirty="0" smtClean="0"/>
              <a:t>7.3 </a:t>
            </a:r>
            <a:r>
              <a:rPr lang="pt-BR" dirty="0"/>
              <a:t>- Cidadania e Média Impressa </a:t>
            </a:r>
            <a:r>
              <a:rPr lang="pt-BR" dirty="0" smtClean="0"/>
              <a:t>(leitura analítica/estudo do texto)</a:t>
            </a:r>
          </a:p>
          <a:p>
            <a:pPr algn="just"/>
            <a:r>
              <a:rPr lang="pt-BR" dirty="0" smtClean="0"/>
              <a:t>7.4 </a:t>
            </a:r>
            <a:r>
              <a:rPr lang="pt-BR" dirty="0"/>
              <a:t>- Alimento e Cultura </a:t>
            </a:r>
            <a:r>
              <a:rPr lang="pt-BR" dirty="0" smtClean="0"/>
              <a:t>(pesquisa de campo)</a:t>
            </a:r>
          </a:p>
          <a:p>
            <a:pPr algn="just"/>
            <a:r>
              <a:rPr lang="pt-BR" dirty="0" smtClean="0"/>
              <a:t>7.5 </a:t>
            </a:r>
            <a:r>
              <a:rPr lang="pt-BR" dirty="0"/>
              <a:t>- Organismos geneticamente modificados - quem controla? </a:t>
            </a:r>
            <a:r>
              <a:rPr lang="pt-BR" dirty="0" smtClean="0"/>
              <a:t>(Role play / Jogo de simulação)</a:t>
            </a:r>
          </a:p>
          <a:p>
            <a:pPr algn="just"/>
            <a:r>
              <a:rPr lang="pt-BR" dirty="0" smtClean="0"/>
              <a:t>7.6 </a:t>
            </a:r>
            <a:r>
              <a:rPr lang="pt-BR" dirty="0"/>
              <a:t>- Tecnologia e vida diária </a:t>
            </a:r>
            <a:r>
              <a:rPr lang="pt-BR" dirty="0" smtClean="0"/>
              <a:t>(Pesquisa, coleta de dados entrevista)</a:t>
            </a:r>
          </a:p>
          <a:p>
            <a:pPr algn="just"/>
            <a:r>
              <a:rPr lang="pt-BR" dirty="0" smtClean="0"/>
              <a:t>7.7 </a:t>
            </a:r>
            <a:r>
              <a:rPr lang="pt-BR" dirty="0"/>
              <a:t>- Água - um direito de </a:t>
            </a:r>
            <a:r>
              <a:rPr lang="pt-BR" dirty="0" smtClean="0"/>
              <a:t>todos (Pesquisa e Debate/ tomada de posição)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Sequências Didáticas Potencialmente Significativas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/>
              <a:t>EM SÍNTESE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564904"/>
            <a:ext cx="8568952" cy="353109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vivência educacional de trabalho coletivo, dialógico e interdisciplinar, no âmbito do ensino </a:t>
            </a:r>
            <a:r>
              <a:rPr lang="pt-BR" sz="2800" dirty="0" smtClean="0"/>
              <a:t>CTS pode </a:t>
            </a:r>
            <a:r>
              <a:rPr lang="pt-BR" sz="2800" dirty="0"/>
              <a:t>contribuir significativamente para uma formação global, cidadã, capaz de desenvolver pensamento divergente, agir no mundo e com o mundo, em prol de uma prática social </a:t>
            </a:r>
            <a:r>
              <a:rPr lang="pt-BR" sz="2800" dirty="0" smtClean="0"/>
              <a:t>emancipada, transformadora </a:t>
            </a:r>
            <a:r>
              <a:rPr lang="pt-BR" sz="2800" dirty="0"/>
              <a:t>e humanizada.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67862"/>
            <a:ext cx="1470719" cy="12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É POSSÍVEL ARTICULAR O ENFOQUE CTS A PRÁTICA PEDAGÓGICA DA EDUCAÇÃO BÁSICA? COMO SERIA ESTA AÇÃO?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2564904"/>
            <a:ext cx="8856984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BASTOS, F. Construtivismo e ensino de Ciências. In: NARDI, R. (Org.) Questões atuais no ensino de Ciências. São Paulo: Escrituras, 1998. </a:t>
            </a:r>
          </a:p>
          <a:p>
            <a:pPr algn="just"/>
            <a:r>
              <a:rPr lang="pt-BR" dirty="0" smtClean="0"/>
              <a:t>BRITO, Glaucia da Silva; PURIFICAÇÃO, </a:t>
            </a:r>
            <a:r>
              <a:rPr lang="pt-BR" dirty="0" err="1" smtClean="0"/>
              <a:t>Ivonélia</a:t>
            </a:r>
            <a:r>
              <a:rPr lang="pt-BR" dirty="0" smtClean="0"/>
              <a:t> da. Educação e Novas Tecnologias: um repensar. 2 ed. Curitiba-PR: IBPEX, 2008.</a:t>
            </a:r>
          </a:p>
          <a:p>
            <a:pPr algn="just"/>
            <a:r>
              <a:rPr lang="pt-BR" dirty="0" smtClean="0"/>
              <a:t>CARVALHO, I. C. de M. Em direção ao mundo da vida: interdisciplinaridade e educação ambiental. Cadernos de Educação Ambiental 2. Brasília: IPÊ – Instituto de Pesquisas Ecológicas, 1998. </a:t>
            </a:r>
          </a:p>
          <a:p>
            <a:pPr algn="just"/>
            <a:r>
              <a:rPr lang="pt-BR" dirty="0" smtClean="0"/>
              <a:t>KRASILCHIK, M. Reformas e realidade: o caso do ensino das ciências. São Paulo em perspectiva, v. 14, n. 1, p. 85, </a:t>
            </a:r>
            <a:r>
              <a:rPr lang="pt-BR" dirty="0"/>
              <a:t>2000. </a:t>
            </a:r>
            <a:endParaRPr lang="pt-BR" dirty="0" smtClean="0"/>
          </a:p>
          <a:p>
            <a:pPr algn="just"/>
            <a:r>
              <a:rPr lang="pt-BR" dirty="0" smtClean="0"/>
              <a:t>KRASILCHIK</a:t>
            </a:r>
            <a:r>
              <a:rPr lang="pt-BR" dirty="0"/>
              <a:t>, M., MARANDINO, M. Ensino de Ciências e Cidadania. </a:t>
            </a:r>
            <a:r>
              <a:rPr lang="pt-BR" dirty="0" smtClean="0"/>
              <a:t>2 </a:t>
            </a:r>
            <a:r>
              <a:rPr lang="pt-BR" dirty="0"/>
              <a:t>ed</a:t>
            </a:r>
            <a:r>
              <a:rPr lang="pt-BR" dirty="0" smtClean="0"/>
              <a:t>. São </a:t>
            </a:r>
            <a:r>
              <a:rPr lang="pt-BR" dirty="0"/>
              <a:t>Paulo: Editora Moderna. </a:t>
            </a:r>
            <a:r>
              <a:rPr lang="pt-BR" dirty="0" smtClean="0"/>
              <a:t>2007.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1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7" cy="3888431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pt-BR" sz="2200" dirty="0">
                <a:solidFill>
                  <a:srgbClr val="073E87"/>
                </a:solidFill>
              </a:rPr>
              <a:t>LÜCK, Heloísa. </a:t>
            </a:r>
            <a:r>
              <a:rPr lang="pt-BR" sz="2200" i="1" dirty="0">
                <a:solidFill>
                  <a:srgbClr val="073E87"/>
                </a:solidFill>
              </a:rPr>
              <a:t>Pedagogia Interdisciplinar: Fundamentos Teórico-Metodológicos. </a:t>
            </a:r>
            <a:r>
              <a:rPr lang="pt-BR" sz="2200" dirty="0">
                <a:solidFill>
                  <a:srgbClr val="073E87"/>
                </a:solidFill>
              </a:rPr>
              <a:t>4a edição. Petrópolis, RJ: Vozes, 1998.</a:t>
            </a:r>
          </a:p>
          <a:p>
            <a:pPr lvl="0" algn="just">
              <a:buClr>
                <a:srgbClr val="31B6FD"/>
              </a:buClr>
            </a:pPr>
            <a:r>
              <a:rPr lang="pt-BR" sz="2200" dirty="0">
                <a:solidFill>
                  <a:srgbClr val="073E87"/>
                </a:solidFill>
              </a:rPr>
              <a:t>SANTOS, V. S. dos. Uma experiência formativa com professores da Educação Básica na perspectiva do paradigma da complexidade.  In: JUNGES, K. S.; SILVA, E. P. da; SCHENA, V. A. Formação Docente: tendências, saberes e práticas, Curitiba-PR: CRV, 2017, p. 257-272.</a:t>
            </a:r>
          </a:p>
          <a:p>
            <a:pPr lvl="0" algn="just">
              <a:buClr>
                <a:srgbClr val="31B6FD"/>
              </a:buClr>
            </a:pPr>
            <a:r>
              <a:rPr lang="pt-BR" sz="2200" dirty="0">
                <a:solidFill>
                  <a:srgbClr val="073E87"/>
                </a:solidFill>
              </a:rPr>
              <a:t>SILVA, O. F. Percepções dos alunos de Ensino Médio sobre questões bioéticas. In: UNESP BAURU. Atas do IV </a:t>
            </a:r>
            <a:r>
              <a:rPr lang="pt-BR" sz="2200" dirty="0" err="1">
                <a:solidFill>
                  <a:srgbClr val="073E87"/>
                </a:solidFill>
              </a:rPr>
              <a:t>Enpec</a:t>
            </a:r>
            <a:r>
              <a:rPr lang="pt-BR" sz="2200" dirty="0">
                <a:solidFill>
                  <a:srgbClr val="073E87"/>
                </a:solidFill>
              </a:rPr>
              <a:t> – Encontro Nacional de Pesquisa em Educação de Ciências (</a:t>
            </a:r>
            <a:r>
              <a:rPr lang="pt-BR" sz="2200" dirty="0" err="1">
                <a:solidFill>
                  <a:srgbClr val="073E87"/>
                </a:solidFill>
              </a:rPr>
              <a:t>CDRom</a:t>
            </a:r>
            <a:r>
              <a:rPr lang="pt-BR" sz="2200" dirty="0">
                <a:solidFill>
                  <a:srgbClr val="073E87"/>
                </a:solidFill>
              </a:rPr>
              <a:t>). Bauru, nov. 2003.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11826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7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675467"/>
            <a:ext cx="8712967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2.  “Uma visão emergente da Ciência hoje é aquela que une conhecimento e atitude, ou seja, desenvolvimento de cidadania. Onde não haja uma visão única e fechada e sim uma visão global, acerca da aprendizagem, para que os resultados apareçam, em todos os aspectos (educação, sociedade e cultura), sendo algo crítico. Cabe ao professor buscar uma postura de abordagem crítica, havendo um intercâmbio de informações, de maneira que a abordagem científica não seja neutra e sim vinculadas em outras esferas”.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1"/>
            <a:ext cx="2017787" cy="17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75467"/>
            <a:ext cx="8568951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3. “Compreender que, atualmente, a maioria das pessoas tem acesso a ferramentas científicas e tecnológicas. Diante disso, valorizar o que os alunos trazem de conhecimentos, em especial informações tecnológicas. O conhecimento científico não deve ser administrado numa perspectiva de simples transmissão e sim, garantir uma abordagem crítica, caracterizando o conhecimento científico como uma atividade humana e não neutra, combatendo a mistificação e caricatura do conhecimento científico”.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0177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4. “O professor deve fornecer instrumentos que possibilitem uma melhor compreensão da sociedade em que vivemos. É preciso reforçar uma prática crítica, onde o professor não tenha máscaras, não rotule, mas sim forneça subsídios significativos para a construção do conhecimento, considerando a bagagem cultural do aluno, seus conhecimentos prévios, e a partir daí, levar o conhecimento em espiral, aprofundando-o com o passar do tempo/evolução do conhecimento”.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017787" cy="17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5. “Destacamos os seguintes elementos para uma visão ordenada de ensino: - fornecer instrumentos que possibilitem a compreensão da sociedade em que vivemos; - fornecer uma abordagem crítica que favoreça ao aluno o domínio do conhecimento; - propor o conhecimento como produção e construção que ocorre com a colaboração de todos. Enfim, como professores, precisamos nos atualizar, pesquisar, procurar estar sempre em sintonia com o ensino globalizado, desmistificando o conhecimento científico”.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177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8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6. “Atuar por uma visão globalizada da Ciência: - trabalhar o conteúdo mas levando em consideração as experiências dos alunos; - apresentar mudanças quando necessário não ignorando as dificuldades e os limites de cada um; - reconhecer em sala de aula que o professor não é o único detentor do saber, mas sim o mediador; - propor atividades desafiadoras, partindo de textos do conhecimento do aluno.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0177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COMO MATERIALIZAR NO COTIDIANO ESCOLAR NA PRÁTICA UMA AÇÃO PEDAGÓGICA QUE ABRANJA TODAS AS NUANCES EVIDENCIASDAS?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51" y="4869160"/>
            <a:ext cx="1179031" cy="10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420888"/>
            <a:ext cx="8640959" cy="432048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ciência é uma produção social, e o modo como ela vem sendo ensinada no decorrer de sua história é influenciado pelo que acontece na </a:t>
            </a:r>
            <a:r>
              <a:rPr lang="pt-BR" dirty="0" smtClean="0"/>
              <a:t>sociedade.</a:t>
            </a:r>
          </a:p>
          <a:p>
            <a:pPr algn="just"/>
            <a:r>
              <a:rPr lang="pt-BR" dirty="0"/>
              <a:t>Diversos movimentos paralelos de renovação do ensino foram convergindo para que a ciência deixasse de ser concebida como “produto” e passasse a ser concebida como “processo” (</a:t>
            </a:r>
            <a:r>
              <a:rPr lang="pt-BR" dirty="0" err="1"/>
              <a:t>Krasilchik</a:t>
            </a:r>
            <a:r>
              <a:rPr lang="pt-BR" dirty="0"/>
              <a:t>, 2000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Tomas Kuhn (1962) demarca a dimensão social e enraizamento histórico da ciência, para explicar a produção, a manutenção e a mudança nas teorias científicas, inaugura o estilo interdisciplinar de fazer e compreender ciência.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 CONSIDERAR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1110679" cy="96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557</TotalTime>
  <Words>2148</Words>
  <Application>Microsoft Office PowerPoint</Application>
  <PresentationFormat>Apresentação na tela (4:3)</PresentationFormat>
  <Paragraphs>91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Forma de Onda</vt:lpstr>
      <vt:lpstr>ENFOQUE CTS E REFLEXÕES CTS EM EDUCAÇÃO: pontos relevantes</vt:lpstr>
      <vt:lpstr>PALAVRAS INICIAIS DO GRUPO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MATERIALIZAR NO COTIDIANO ESCOLAR NA PRÁTICA UMA AÇÃO PEDAGÓGICA QUE ABRANJA TODAS AS NUANCES EVIDENCIASDAS? </vt:lpstr>
      <vt:lpstr>ELEMENTOS A CONSIDERAR</vt:lpstr>
      <vt:lpstr>Apresentação do PowerPoint</vt:lpstr>
      <vt:lpstr>DESAFIO</vt:lpstr>
      <vt:lpstr>Nuances</vt:lpstr>
      <vt:lpstr>Aproveitar a curiosidade natural</vt:lpstr>
      <vt:lpstr>Elementos do processo ensino-aprendizagem</vt:lpstr>
      <vt:lpstr>Interdisciplinaridade</vt:lpstr>
      <vt:lpstr>INTERDISCIPLINARIDADE – O TERMO</vt:lpstr>
      <vt:lpstr>OBJETIVO DA ABORDAGEM INTERDISCIPLAR</vt:lpstr>
      <vt:lpstr>Apresentação do PowerPoint</vt:lpstr>
      <vt:lpstr>ENSINO CTS</vt:lpstr>
      <vt:lpstr>Papel do Professor</vt:lpstr>
      <vt:lpstr>Educação CTS engloba...</vt:lpstr>
      <vt:lpstr>Exemplos de Sequências Didáticas Potencialmente Significativas</vt:lpstr>
      <vt:lpstr>EM SÍNTESE</vt:lpstr>
      <vt:lpstr>É POSSÍVEL ARTICULAR O ENFOQUE CTS A PRÁTICA PEDAGÓGICA DA EDUCAÇÃO BÁSICA? COMO SERIA ESTA AÇÃO?</vt:lpstr>
      <vt:lpstr>REFERÊNCIAS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REFLEXÕES CTS EM EDUCAÇÃO: pontos relevantes</dc:title>
  <dc:creator>Nájela Ujiie</dc:creator>
  <cp:lastModifiedBy>Nájela Ujiie</cp:lastModifiedBy>
  <cp:revision>34</cp:revision>
  <dcterms:created xsi:type="dcterms:W3CDTF">2017-09-09T15:02:30Z</dcterms:created>
  <dcterms:modified xsi:type="dcterms:W3CDTF">2019-08-09T21:23:00Z</dcterms:modified>
</cp:coreProperties>
</file>