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6" r:id="rId16"/>
    <p:sldId id="282" r:id="rId17"/>
    <p:sldId id="270" r:id="rId18"/>
    <p:sldId id="271" r:id="rId19"/>
    <p:sldId id="272" r:id="rId20"/>
    <p:sldId id="273" r:id="rId21"/>
    <p:sldId id="274" r:id="rId22"/>
    <p:sldId id="286" r:id="rId23"/>
    <p:sldId id="275" r:id="rId24"/>
    <p:sldId id="277" r:id="rId25"/>
    <p:sldId id="280" r:id="rId26"/>
    <p:sldId id="283" r:id="rId27"/>
    <p:sldId id="278" r:id="rId28"/>
    <p:sldId id="284" r:id="rId29"/>
    <p:sldId id="279" r:id="rId30"/>
    <p:sldId id="285"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5" name="Date Placeholder 14"/>
          <p:cNvSpPr>
            <a:spLocks noGrp="1"/>
          </p:cNvSpPr>
          <p:nvPr>
            <p:ph type="dt" sz="half" idx="10"/>
          </p:nvPr>
        </p:nvSpPr>
        <p:spPr/>
        <p:txBody>
          <a:bodyPr/>
          <a:lstStyle/>
          <a:p>
            <a:fld id="{1D09B0F1-ACD2-479D-A809-6CC27ED27BD0}" type="datetimeFigureOut">
              <a:rPr lang="pt-BR" smtClean="0"/>
              <a:t>09/08/2019</a:t>
            </a:fld>
            <a:endParaRPr lang="pt-BR"/>
          </a:p>
        </p:txBody>
      </p:sp>
      <p:sp>
        <p:nvSpPr>
          <p:cNvPr id="16" name="Slide Number Placeholder 15"/>
          <p:cNvSpPr>
            <a:spLocks noGrp="1"/>
          </p:cNvSpPr>
          <p:nvPr>
            <p:ph type="sldNum" sz="quarter" idx="11"/>
          </p:nvPr>
        </p:nvSpPr>
        <p:spPr/>
        <p:txBody>
          <a:bodyPr/>
          <a:lstStyle/>
          <a:p>
            <a:fld id="{0B65DADE-AE5C-498D-8E35-0A9CFD413BF2}" type="slidenum">
              <a:rPr lang="pt-BR" smtClean="0"/>
              <a:t>‹nº›</a:t>
            </a:fld>
            <a:endParaRPr lang="pt-BR"/>
          </a:p>
        </p:txBody>
      </p:sp>
      <p:sp>
        <p:nvSpPr>
          <p:cNvPr id="17" name="Footer Placeholder 16"/>
          <p:cNvSpPr>
            <a:spLocks noGrp="1"/>
          </p:cNvSpPr>
          <p:nvPr>
            <p:ph type="ftr" sz="quarter" idx="12"/>
          </p:nvPr>
        </p:nvSpPr>
        <p:spPr/>
        <p:txBody>
          <a:bodyPr/>
          <a:lstStyle/>
          <a:p>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D09B0F1-ACD2-479D-A809-6CC27ED27BD0}" type="datetimeFigureOut">
              <a:rPr lang="pt-BR" smtClean="0"/>
              <a:t>09/08/2019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5DADE-AE5C-498D-8E35-0A9CFD413BF2}"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D09B0F1-ACD2-479D-A809-6CC27ED27BD0}" type="datetimeFigureOut">
              <a:rPr lang="pt-BR" smtClean="0"/>
              <a:t>09/08/2019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65DADE-AE5C-498D-8E35-0A9CFD413BF2}"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Title 12"/>
          <p:cNvSpPr>
            <a:spLocks noGrp="1"/>
          </p:cNvSpPr>
          <p:nvPr>
            <p:ph type="title"/>
          </p:nvPr>
        </p:nvSpPr>
        <p:spPr/>
        <p:txBody>
          <a:bodyPr/>
          <a:lstStyle/>
          <a:p>
            <a:r>
              <a:rPr lang="pt-BR" smtClean="0"/>
              <a:t>Clique para editar o título mestre</a:t>
            </a:r>
            <a:endParaRPr lang="en-US"/>
          </a:p>
        </p:txBody>
      </p:sp>
      <p:sp>
        <p:nvSpPr>
          <p:cNvPr id="14" name="Date Placeholder 13"/>
          <p:cNvSpPr>
            <a:spLocks noGrp="1"/>
          </p:cNvSpPr>
          <p:nvPr>
            <p:ph type="dt" sz="half" idx="10"/>
          </p:nvPr>
        </p:nvSpPr>
        <p:spPr/>
        <p:txBody>
          <a:bodyPr/>
          <a:lstStyle/>
          <a:p>
            <a:fld id="{1D09B0F1-ACD2-479D-A809-6CC27ED27BD0}" type="datetimeFigureOut">
              <a:rPr lang="pt-BR" smtClean="0"/>
              <a:t>09/08/2019</a:t>
            </a:fld>
            <a:endParaRPr lang="pt-BR"/>
          </a:p>
        </p:txBody>
      </p:sp>
      <p:sp>
        <p:nvSpPr>
          <p:cNvPr id="15" name="Slide Number Placeholder 14"/>
          <p:cNvSpPr>
            <a:spLocks noGrp="1"/>
          </p:cNvSpPr>
          <p:nvPr>
            <p:ph type="sldNum" sz="quarter" idx="11"/>
          </p:nvPr>
        </p:nvSpPr>
        <p:spPr/>
        <p:txBody>
          <a:bodyPr/>
          <a:lstStyle/>
          <a:p>
            <a:fld id="{0B65DADE-AE5C-498D-8E35-0A9CFD413BF2}" type="slidenum">
              <a:rPr lang="pt-BR" smtClean="0"/>
              <a:t>‹nº›</a:t>
            </a:fld>
            <a:endParaRPr lang="pt-BR"/>
          </a:p>
        </p:txBody>
      </p:sp>
      <p:sp>
        <p:nvSpPr>
          <p:cNvPr id="16" name="Footer Placeholder 15"/>
          <p:cNvSpPr>
            <a:spLocks noGrp="1"/>
          </p:cNvSpPr>
          <p:nvPr>
            <p:ph type="ftr" sz="quarter" idx="12"/>
          </p:nvPr>
        </p:nvSpPr>
        <p:spPr/>
        <p:txBody>
          <a:bodyPr/>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12" name="Date Placeholder 11"/>
          <p:cNvSpPr>
            <a:spLocks noGrp="1"/>
          </p:cNvSpPr>
          <p:nvPr>
            <p:ph type="dt" sz="half" idx="10"/>
          </p:nvPr>
        </p:nvSpPr>
        <p:spPr/>
        <p:txBody>
          <a:bodyPr/>
          <a:lstStyle/>
          <a:p>
            <a:fld id="{1D09B0F1-ACD2-479D-A809-6CC27ED27BD0}" type="datetimeFigureOut">
              <a:rPr lang="pt-BR" smtClean="0"/>
              <a:t>09/08/2019</a:t>
            </a:fld>
            <a:endParaRPr lang="pt-BR"/>
          </a:p>
        </p:txBody>
      </p:sp>
      <p:sp>
        <p:nvSpPr>
          <p:cNvPr id="13" name="Slide Number Placeholder 12"/>
          <p:cNvSpPr>
            <a:spLocks noGrp="1"/>
          </p:cNvSpPr>
          <p:nvPr>
            <p:ph type="sldNum" sz="quarter" idx="11"/>
          </p:nvPr>
        </p:nvSpPr>
        <p:spPr/>
        <p:txBody>
          <a:bodyPr/>
          <a:lstStyle/>
          <a:p>
            <a:fld id="{0B65DADE-AE5C-498D-8E35-0A9CFD413BF2}" type="slidenum">
              <a:rPr lang="pt-BR" smtClean="0"/>
              <a:t>‹nº›</a:t>
            </a:fld>
            <a:endParaRPr lang="pt-BR"/>
          </a:p>
        </p:txBody>
      </p:sp>
      <p:sp>
        <p:nvSpPr>
          <p:cNvPr id="14" name="Footer Placeholder 13"/>
          <p:cNvSpPr>
            <a:spLocks noGrp="1"/>
          </p:cNvSpPr>
          <p:nvPr>
            <p:ph type="ftr" sz="quarter" idx="12"/>
          </p:nvPr>
        </p:nvSpPr>
        <p:spPr/>
        <p:txBody>
          <a:bodyPr/>
          <a:lstStyle/>
          <a:p>
            <a:endParaRPr lang="pt-B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09B0F1-ACD2-479D-A809-6CC27ED27BD0}" type="datetimeFigureOut">
              <a:rPr lang="pt-BR" smtClean="0"/>
              <a:t>09/08/2019</a:t>
            </a:fld>
            <a:endParaRPr lang="pt-BR"/>
          </a:p>
        </p:txBody>
      </p:sp>
      <p:sp>
        <p:nvSpPr>
          <p:cNvPr id="9" name="Slide Number Placeholder 8"/>
          <p:cNvSpPr>
            <a:spLocks noGrp="1"/>
          </p:cNvSpPr>
          <p:nvPr>
            <p:ph type="sldNum" sz="quarter" idx="11"/>
          </p:nvPr>
        </p:nvSpPr>
        <p:spPr/>
        <p:txBody>
          <a:bodyPr/>
          <a:lstStyle/>
          <a:p>
            <a:fld id="{0B65DADE-AE5C-498D-8E35-0A9CFD413BF2}" type="slidenum">
              <a:rPr lang="pt-BR" smtClean="0"/>
              <a:t>‹nº›</a:t>
            </a:fld>
            <a:endParaRPr lang="pt-BR"/>
          </a:p>
        </p:txBody>
      </p:sp>
      <p:sp>
        <p:nvSpPr>
          <p:cNvPr id="10" name="Footer Placeholder 9"/>
          <p:cNvSpPr>
            <a:spLocks noGrp="1"/>
          </p:cNvSpPr>
          <p:nvPr>
            <p:ph type="ftr" sz="quarter" idx="12"/>
          </p:nvPr>
        </p:nvSpPr>
        <p:spPr/>
        <p:txBody>
          <a:bodyPr/>
          <a:lstStyle/>
          <a:p>
            <a:endParaRPr lang="pt-BR"/>
          </a:p>
        </p:txBody>
      </p:sp>
      <p:sp>
        <p:nvSpPr>
          <p:cNvPr id="11" name="Title 10"/>
          <p:cNvSpPr>
            <a:spLocks noGrp="1"/>
          </p:cNvSpPr>
          <p:nvPr>
            <p:ph type="title"/>
          </p:nvPr>
        </p:nvSpPr>
        <p:spPr/>
        <p:txBody>
          <a:bodyPr/>
          <a:lstStyle/>
          <a:p>
            <a:r>
              <a:rPr lang="pt-BR" smtClean="0"/>
              <a:t>Clique para editar o título mestre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t-BR" smtClean="0"/>
              <a:t>Clique para editar o título mestre</a:t>
            </a:r>
            <a:endParaRPr lang="en-US" dirty="0"/>
          </a:p>
        </p:txBody>
      </p:sp>
      <p:sp>
        <p:nvSpPr>
          <p:cNvPr id="14" name="Date Placeholder 13"/>
          <p:cNvSpPr>
            <a:spLocks noGrp="1"/>
          </p:cNvSpPr>
          <p:nvPr>
            <p:ph type="dt" sz="half" idx="10"/>
          </p:nvPr>
        </p:nvSpPr>
        <p:spPr/>
        <p:txBody>
          <a:bodyPr/>
          <a:lstStyle/>
          <a:p>
            <a:fld id="{1D09B0F1-ACD2-479D-A809-6CC27ED27BD0}" type="datetimeFigureOut">
              <a:rPr lang="pt-BR" smtClean="0"/>
              <a:t>09/08/2019</a:t>
            </a:fld>
            <a:endParaRPr lang="pt-BR"/>
          </a:p>
        </p:txBody>
      </p:sp>
      <p:sp>
        <p:nvSpPr>
          <p:cNvPr id="15" name="Slide Number Placeholder 14"/>
          <p:cNvSpPr>
            <a:spLocks noGrp="1"/>
          </p:cNvSpPr>
          <p:nvPr>
            <p:ph type="sldNum" sz="quarter" idx="11"/>
          </p:nvPr>
        </p:nvSpPr>
        <p:spPr/>
        <p:txBody>
          <a:bodyPr/>
          <a:lstStyle/>
          <a:p>
            <a:fld id="{0B65DADE-AE5C-498D-8E35-0A9CFD413BF2}" type="slidenum">
              <a:rPr lang="pt-BR" smtClean="0"/>
              <a:t>‹nº›</a:t>
            </a:fld>
            <a:endParaRPr lang="pt-BR"/>
          </a:p>
        </p:txBody>
      </p:sp>
      <p:sp>
        <p:nvSpPr>
          <p:cNvPr id="16" name="Footer Placeholder 15"/>
          <p:cNvSpPr>
            <a:spLocks noGrp="1"/>
          </p:cNvSpPr>
          <p:nvPr>
            <p:ph type="ftr" sz="quarter" idx="12"/>
          </p:nvPr>
        </p:nvSpPr>
        <p:spPr/>
        <p:txBody>
          <a:bodyPr/>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a:p>
        </p:txBody>
      </p:sp>
      <p:sp>
        <p:nvSpPr>
          <p:cNvPr id="7" name="Date Placeholder 6"/>
          <p:cNvSpPr>
            <a:spLocks noGrp="1"/>
          </p:cNvSpPr>
          <p:nvPr>
            <p:ph type="dt" sz="half" idx="10"/>
          </p:nvPr>
        </p:nvSpPr>
        <p:spPr/>
        <p:txBody>
          <a:bodyPr/>
          <a:lstStyle/>
          <a:p>
            <a:fld id="{1D09B0F1-ACD2-479D-A809-6CC27ED27BD0}" type="datetimeFigureOut">
              <a:rPr lang="pt-BR" smtClean="0"/>
              <a:t>09/08/2019</a:t>
            </a:fld>
            <a:endParaRPr lang="pt-BR"/>
          </a:p>
        </p:txBody>
      </p:sp>
      <p:sp>
        <p:nvSpPr>
          <p:cNvPr id="8" name="Slide Number Placeholder 7"/>
          <p:cNvSpPr>
            <a:spLocks noGrp="1"/>
          </p:cNvSpPr>
          <p:nvPr>
            <p:ph type="sldNum" sz="quarter" idx="11"/>
          </p:nvPr>
        </p:nvSpPr>
        <p:spPr/>
        <p:txBody>
          <a:bodyPr/>
          <a:lstStyle/>
          <a:p>
            <a:fld id="{0B65DADE-AE5C-498D-8E35-0A9CFD413BF2}" type="slidenum">
              <a:rPr lang="pt-BR" smtClean="0"/>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09B0F1-ACD2-479D-A809-6CC27ED27BD0}" type="datetimeFigureOut">
              <a:rPr lang="pt-BR" smtClean="0"/>
              <a:t>09/08/2019</a:t>
            </a:fld>
            <a:endParaRPr lang="pt-BR"/>
          </a:p>
        </p:txBody>
      </p:sp>
      <p:sp>
        <p:nvSpPr>
          <p:cNvPr id="6" name="Slide Number Placeholder 5"/>
          <p:cNvSpPr>
            <a:spLocks noGrp="1"/>
          </p:cNvSpPr>
          <p:nvPr>
            <p:ph type="sldNum" sz="quarter" idx="11"/>
          </p:nvPr>
        </p:nvSpPr>
        <p:spPr/>
        <p:txBody>
          <a:bodyPr/>
          <a:lstStyle/>
          <a:p>
            <a:fld id="{0B65DADE-AE5C-498D-8E35-0A9CFD413BF2}" type="slidenum">
              <a:rPr lang="pt-BR" smtClean="0"/>
              <a:t>‹nº›</a:t>
            </a:fld>
            <a:endParaRPr lang="pt-BR"/>
          </a:p>
        </p:txBody>
      </p:sp>
      <p:sp>
        <p:nvSpPr>
          <p:cNvPr id="7" name="Footer Placeholder 6"/>
          <p:cNvSpPr>
            <a:spLocks noGrp="1"/>
          </p:cNvSpPr>
          <p:nvPr>
            <p:ph type="ftr" sz="quarter" idx="12"/>
          </p:nvPr>
        </p:nvSpPr>
        <p:spPr/>
        <p:txBody>
          <a:bodyPr/>
          <a:lstStyle/>
          <a:p>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5" name="Date Placeholder 14"/>
          <p:cNvSpPr>
            <a:spLocks noGrp="1"/>
          </p:cNvSpPr>
          <p:nvPr>
            <p:ph type="dt" sz="half" idx="10"/>
          </p:nvPr>
        </p:nvSpPr>
        <p:spPr/>
        <p:txBody>
          <a:bodyPr/>
          <a:lstStyle/>
          <a:p>
            <a:fld id="{1D09B0F1-ACD2-479D-A809-6CC27ED27BD0}" type="datetimeFigureOut">
              <a:rPr lang="pt-BR" smtClean="0"/>
              <a:t>09/08/2019</a:t>
            </a:fld>
            <a:endParaRPr lang="pt-BR"/>
          </a:p>
        </p:txBody>
      </p:sp>
      <p:sp>
        <p:nvSpPr>
          <p:cNvPr id="16" name="Slide Number Placeholder 15"/>
          <p:cNvSpPr>
            <a:spLocks noGrp="1"/>
          </p:cNvSpPr>
          <p:nvPr>
            <p:ph type="sldNum" sz="quarter" idx="11"/>
          </p:nvPr>
        </p:nvSpPr>
        <p:spPr/>
        <p:txBody>
          <a:bodyPr/>
          <a:lstStyle/>
          <a:p>
            <a:fld id="{0B65DADE-AE5C-498D-8E35-0A9CFD413BF2}" type="slidenum">
              <a:rPr lang="pt-BR" smtClean="0"/>
              <a:t>‹nº›</a:t>
            </a:fld>
            <a:endParaRPr lang="pt-BR"/>
          </a:p>
        </p:txBody>
      </p:sp>
      <p:sp>
        <p:nvSpPr>
          <p:cNvPr id="17" name="Footer Placeholder 16"/>
          <p:cNvSpPr>
            <a:spLocks noGrp="1"/>
          </p:cNvSpPr>
          <p:nvPr>
            <p:ph type="ftr" sz="quarter" idx="12"/>
          </p:nvPr>
        </p:nvSpPr>
        <p:spPr/>
        <p:txBody>
          <a:bodyPr/>
          <a:lstStyle/>
          <a:p>
            <a:endParaRPr lang="pt-BR"/>
          </a:p>
        </p:txBody>
      </p:sp>
      <p:sp>
        <p:nvSpPr>
          <p:cNvPr id="18" name="Title 17"/>
          <p:cNvSpPr>
            <a:spLocks noGrp="1"/>
          </p:cNvSpPr>
          <p:nvPr>
            <p:ph type="title"/>
          </p:nvPr>
        </p:nvSpPr>
        <p:spPr/>
        <p:txBody>
          <a:bodyPr/>
          <a:lstStyle/>
          <a:p>
            <a:r>
              <a:rPr lang="pt-BR" smtClean="0"/>
              <a:t>Clique para editar o título mestre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t-BR" smtClean="0"/>
              <a:t>Clique para editar o título mestre</a:t>
            </a:r>
            <a:endParaRPr lang="en-US"/>
          </a:p>
        </p:txBody>
      </p:sp>
      <p:sp>
        <p:nvSpPr>
          <p:cNvPr id="13" name="Date Placeholder 12"/>
          <p:cNvSpPr>
            <a:spLocks noGrp="1"/>
          </p:cNvSpPr>
          <p:nvPr>
            <p:ph type="dt" sz="half" idx="10"/>
          </p:nvPr>
        </p:nvSpPr>
        <p:spPr/>
        <p:txBody>
          <a:bodyPr/>
          <a:lstStyle/>
          <a:p>
            <a:fld id="{1D09B0F1-ACD2-479D-A809-6CC27ED27BD0}" type="datetimeFigureOut">
              <a:rPr lang="pt-BR" smtClean="0"/>
              <a:t>09/08/2019</a:t>
            </a:fld>
            <a:endParaRPr lang="pt-BR"/>
          </a:p>
        </p:txBody>
      </p:sp>
      <p:sp>
        <p:nvSpPr>
          <p:cNvPr id="14" name="Slide Number Placeholder 13"/>
          <p:cNvSpPr>
            <a:spLocks noGrp="1"/>
          </p:cNvSpPr>
          <p:nvPr>
            <p:ph type="sldNum" sz="quarter" idx="11"/>
          </p:nvPr>
        </p:nvSpPr>
        <p:spPr/>
        <p:txBody>
          <a:bodyPr/>
          <a:lstStyle/>
          <a:p>
            <a:fld id="{0B65DADE-AE5C-498D-8E35-0A9CFD413BF2}" type="slidenum">
              <a:rPr lang="pt-BR" smtClean="0"/>
              <a:t>‹nº›</a:t>
            </a:fld>
            <a:endParaRPr lang="pt-BR"/>
          </a:p>
        </p:txBody>
      </p:sp>
      <p:sp>
        <p:nvSpPr>
          <p:cNvPr id="15" name="Footer Placeholder 14"/>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D09B0F1-ACD2-479D-A809-6CC27ED27BD0}" type="datetimeFigureOut">
              <a:rPr lang="pt-BR" smtClean="0"/>
              <a:t>09/08/2019</a:t>
            </a:fld>
            <a:endParaRPr lang="pt-B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t-B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B65DADE-AE5C-498D-8E35-0A9CFD413BF2}" type="slidenum">
              <a:rPr lang="pt-BR" smtClean="0"/>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jjQ1hK-bC5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najelaujiie@yahoo.com.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Aprendizagem Significativa </a:t>
            </a:r>
            <a:r>
              <a:rPr lang="pt-BR" dirty="0"/>
              <a:t>C</a:t>
            </a:r>
            <a:r>
              <a:rPr lang="pt-BR" dirty="0" smtClean="0"/>
              <a:t>rítica e  UEPS</a:t>
            </a:r>
            <a:endParaRPr lang="pt-BR" dirty="0"/>
          </a:p>
        </p:txBody>
      </p:sp>
      <p:sp>
        <p:nvSpPr>
          <p:cNvPr id="3" name="Subtítulo 2"/>
          <p:cNvSpPr>
            <a:spLocks noGrp="1"/>
          </p:cNvSpPr>
          <p:nvPr>
            <p:ph type="subTitle" idx="1"/>
          </p:nvPr>
        </p:nvSpPr>
        <p:spPr/>
        <p:txBody>
          <a:bodyPr>
            <a:noAutofit/>
          </a:bodyPr>
          <a:lstStyle/>
          <a:p>
            <a:r>
              <a:rPr lang="pt-BR" sz="2400" dirty="0" smtClean="0"/>
              <a:t>Profa. Nájela Tavares Ujiie  UNESPAR/UTFPR</a:t>
            </a:r>
            <a:endParaRPr lang="pt-B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234532"/>
            <a:ext cx="28098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402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755576" y="548680"/>
            <a:ext cx="7920880" cy="4320479"/>
          </a:xfrm>
        </p:spPr>
        <p:txBody>
          <a:bodyPr>
            <a:normAutofit/>
          </a:bodyPr>
          <a:lstStyle/>
          <a:p>
            <a:pPr algn="just"/>
            <a:r>
              <a:rPr lang="pt-BR" sz="2400" dirty="0" smtClean="0"/>
              <a:t>A aprendizagem deve ser significativa e crítica, não mecânica (Moreira);</a:t>
            </a:r>
          </a:p>
          <a:p>
            <a:pPr algn="just"/>
            <a:r>
              <a:rPr lang="pt-BR" sz="2400" dirty="0" smtClean="0"/>
              <a:t>A aprendizagem significativa crítica é estimulada pela busca de respostas (questionamentos), pelo uso da diversidade de materiais e estratégias instrucionais, pelo abandono da narrativa única do professor em favor de um ensino mais centrado no aluno (Moreira);</a:t>
            </a:r>
          </a:p>
          <a:p>
            <a:pPr algn="just"/>
            <a:r>
              <a:rPr lang="pt-BR" sz="2400" dirty="0" smtClean="0"/>
              <a:t>A avaliação da aprendizagem significativa deve ser feita num contínuo processo de busca de evidências.</a:t>
            </a:r>
            <a:endParaRPr lang="pt-BR" sz="2400" dirty="0"/>
          </a:p>
        </p:txBody>
      </p:sp>
      <p:sp>
        <p:nvSpPr>
          <p:cNvPr id="3" name="Título 2"/>
          <p:cNvSpPr>
            <a:spLocks noGrp="1"/>
          </p:cNvSpPr>
          <p:nvPr>
            <p:ph type="title"/>
          </p:nvPr>
        </p:nvSpPr>
        <p:spPr>
          <a:xfrm>
            <a:off x="755576" y="5445224"/>
            <a:ext cx="7543800" cy="914400"/>
          </a:xfrm>
        </p:spPr>
        <p:txBody>
          <a:bodyPr/>
          <a:lstStyle/>
          <a:p>
            <a:r>
              <a:rPr lang="pt-BR" sz="4000" dirty="0">
                <a:solidFill>
                  <a:prstClr val="white"/>
                </a:solidFill>
              </a:rPr>
              <a:t>Outros princípios e variáveis da aprendizagem significativa</a:t>
            </a:r>
            <a:endParaRPr lang="pt-BR" dirty="0"/>
          </a:p>
        </p:txBody>
      </p:sp>
    </p:spTree>
    <p:extLst>
      <p:ext uri="{BB962C8B-B14F-4D97-AF65-F5344CB8AC3E}">
        <p14:creationId xmlns:p14="http://schemas.microsoft.com/office/powerpoint/2010/main" val="1838972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Unidades de Ensino </a:t>
            </a:r>
            <a:r>
              <a:rPr lang="pt-BR" dirty="0"/>
              <a:t>P</a:t>
            </a:r>
            <a:r>
              <a:rPr lang="pt-BR" dirty="0" smtClean="0"/>
              <a:t>otencialmente Significativas </a:t>
            </a:r>
            <a:endParaRPr lang="pt-BR" dirty="0"/>
          </a:p>
        </p:txBody>
      </p:sp>
      <p:sp>
        <p:nvSpPr>
          <p:cNvPr id="3" name="Subtítulo 2"/>
          <p:cNvSpPr>
            <a:spLocks noGrp="1"/>
          </p:cNvSpPr>
          <p:nvPr>
            <p:ph type="subTitle" idx="1"/>
          </p:nvPr>
        </p:nvSpPr>
        <p:spPr/>
        <p:txBody>
          <a:bodyPr>
            <a:noAutofit/>
          </a:bodyPr>
          <a:lstStyle/>
          <a:p>
            <a:r>
              <a:rPr lang="pt-BR" sz="4000" b="1" dirty="0" smtClean="0"/>
              <a:t>UEPS</a:t>
            </a:r>
            <a:endParaRPr lang="pt-BR"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221088"/>
            <a:ext cx="28098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820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83568" y="685801"/>
            <a:ext cx="7546032" cy="3657599"/>
          </a:xfrm>
        </p:spPr>
        <p:txBody>
          <a:bodyPr>
            <a:normAutofit/>
          </a:bodyPr>
          <a:lstStyle/>
          <a:p>
            <a:pPr algn="just"/>
            <a:r>
              <a:rPr lang="pt-BR" sz="2400" dirty="0" smtClean="0"/>
              <a:t>São sequências de ensino e aprendizagem fundamentadas na abordagem da aprendizagem significativa crítica (Moreira), estimuladora da pesquisa aplicada ao ensino no âmbito da sala de aula.</a:t>
            </a:r>
            <a:endParaRPr lang="pt-BR" sz="2400" dirty="0"/>
          </a:p>
        </p:txBody>
      </p:sp>
      <p:sp>
        <p:nvSpPr>
          <p:cNvPr id="3" name="Título 2"/>
          <p:cNvSpPr>
            <a:spLocks noGrp="1"/>
          </p:cNvSpPr>
          <p:nvPr>
            <p:ph type="title"/>
          </p:nvPr>
        </p:nvSpPr>
        <p:spPr/>
        <p:txBody>
          <a:bodyPr/>
          <a:lstStyle/>
          <a:p>
            <a:r>
              <a:rPr lang="pt-BR" dirty="0" smtClean="0"/>
              <a:t>UEPS</a:t>
            </a:r>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38" y="3933056"/>
            <a:ext cx="28098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666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594980205"/>
              </p:ext>
            </p:extLst>
          </p:nvPr>
        </p:nvGraphicFramePr>
        <p:xfrm>
          <a:off x="251520" y="233263"/>
          <a:ext cx="8640961" cy="6638089"/>
        </p:xfrm>
        <a:graphic>
          <a:graphicData uri="http://schemas.openxmlformats.org/drawingml/2006/table">
            <a:tbl>
              <a:tblPr firstRow="1" firstCol="1" bandRow="1"/>
              <a:tblGrid>
                <a:gridCol w="2234732"/>
                <a:gridCol w="6406229"/>
              </a:tblGrid>
              <a:tr h="417315">
                <a:tc>
                  <a:txBody>
                    <a:bodyPr/>
                    <a:lstStyle/>
                    <a:p>
                      <a:pPr>
                        <a:lnSpc>
                          <a:spcPct val="150000"/>
                        </a:lnSpc>
                        <a:spcAft>
                          <a:spcPts val="0"/>
                        </a:spcAft>
                      </a:pPr>
                      <a:r>
                        <a:rPr lang="pt-BR" sz="1800" b="1" dirty="0">
                          <a:effectLst/>
                          <a:latin typeface="Arial" pitchFamily="34" charset="0"/>
                          <a:ea typeface="Calibri"/>
                          <a:cs typeface="Arial" pitchFamily="34" charset="0"/>
                        </a:rPr>
                        <a:t>Tópicos </a:t>
                      </a:r>
                      <a:endParaRPr lang="pt-BR" sz="1800" dirty="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pt-BR" sz="1800" b="1">
                          <a:effectLst/>
                          <a:latin typeface="Arial" pitchFamily="34" charset="0"/>
                          <a:ea typeface="Calibri"/>
                          <a:cs typeface="Arial" pitchFamily="34" charset="0"/>
                        </a:rPr>
                        <a:t>UEPS</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19">
                <a:tc>
                  <a:txBody>
                    <a:bodyPr/>
                    <a:lstStyle/>
                    <a:p>
                      <a:pPr>
                        <a:lnSpc>
                          <a:spcPct val="115000"/>
                        </a:lnSpc>
                        <a:spcAft>
                          <a:spcPts val="0"/>
                        </a:spcAft>
                      </a:pPr>
                      <a:r>
                        <a:rPr lang="pt-BR" sz="1800" b="1">
                          <a:effectLst/>
                          <a:latin typeface="Arial" pitchFamily="34" charset="0"/>
                          <a:ea typeface="Calibri"/>
                          <a:cs typeface="Arial" pitchFamily="34" charset="0"/>
                        </a:rPr>
                        <a:t>Aprendizagem</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Construção significativa crítica (querer aprender).</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25">
                <a:tc>
                  <a:txBody>
                    <a:bodyPr/>
                    <a:lstStyle/>
                    <a:p>
                      <a:pPr>
                        <a:lnSpc>
                          <a:spcPct val="115000"/>
                        </a:lnSpc>
                        <a:spcAft>
                          <a:spcPts val="0"/>
                        </a:spcAft>
                      </a:pPr>
                      <a:r>
                        <a:rPr lang="pt-BR" sz="1800" b="1" dirty="0">
                          <a:effectLst/>
                          <a:latin typeface="Arial" pitchFamily="34" charset="0"/>
                          <a:ea typeface="Calibri"/>
                          <a:cs typeface="Arial" pitchFamily="34" charset="0"/>
                        </a:rPr>
                        <a:t>Temas</a:t>
                      </a:r>
                      <a:endParaRPr lang="pt-BR" sz="1800" dirty="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Tópicos de conhecimento declarativo e/ou procedimental.</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638">
                <a:tc>
                  <a:txBody>
                    <a:bodyPr/>
                    <a:lstStyle/>
                    <a:p>
                      <a:pPr>
                        <a:lnSpc>
                          <a:spcPct val="115000"/>
                        </a:lnSpc>
                        <a:spcAft>
                          <a:spcPts val="0"/>
                        </a:spcAft>
                      </a:pPr>
                      <a:r>
                        <a:rPr lang="pt-BR" sz="1800" b="1">
                          <a:effectLst/>
                          <a:latin typeface="Arial" pitchFamily="34" charset="0"/>
                          <a:ea typeface="Calibri"/>
                          <a:cs typeface="Arial" pitchFamily="34" charset="0"/>
                        </a:rPr>
                        <a:t>Decisão sobre os temas</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Proposição do professor acionadora da problematização e predisposição do aluno em aprender.</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883">
                <a:tc>
                  <a:txBody>
                    <a:bodyPr/>
                    <a:lstStyle/>
                    <a:p>
                      <a:pPr>
                        <a:lnSpc>
                          <a:spcPct val="115000"/>
                        </a:lnSpc>
                        <a:spcAft>
                          <a:spcPts val="0"/>
                        </a:spcAft>
                      </a:pPr>
                      <a:r>
                        <a:rPr lang="pt-BR" sz="1800" b="1">
                          <a:effectLst/>
                          <a:latin typeface="Arial" pitchFamily="34" charset="0"/>
                          <a:ea typeface="Calibri"/>
                          <a:cs typeface="Arial" pitchFamily="34" charset="0"/>
                        </a:rPr>
                        <a:t>Função do educador</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Orientador, mediador e provedor de situações-problema.</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19">
                <a:tc>
                  <a:txBody>
                    <a:bodyPr/>
                    <a:lstStyle/>
                    <a:p>
                      <a:pPr>
                        <a:lnSpc>
                          <a:spcPct val="115000"/>
                        </a:lnSpc>
                        <a:spcAft>
                          <a:spcPts val="0"/>
                        </a:spcAft>
                      </a:pPr>
                      <a:r>
                        <a:rPr lang="pt-BR" sz="1800" b="1">
                          <a:effectLst/>
                          <a:latin typeface="Arial" pitchFamily="34" charset="0"/>
                          <a:ea typeface="Calibri"/>
                          <a:cs typeface="Arial" pitchFamily="34" charset="0"/>
                        </a:rPr>
                        <a:t>Globalização</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Ação pedagógica interdisciplinar</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638">
                <a:tc>
                  <a:txBody>
                    <a:bodyPr/>
                    <a:lstStyle/>
                    <a:p>
                      <a:pPr>
                        <a:lnSpc>
                          <a:spcPct val="115000"/>
                        </a:lnSpc>
                        <a:spcAft>
                          <a:spcPts val="0"/>
                        </a:spcAft>
                      </a:pPr>
                      <a:r>
                        <a:rPr lang="pt-BR" sz="1800" b="1">
                          <a:effectLst/>
                          <a:latin typeface="Arial" pitchFamily="34" charset="0"/>
                          <a:ea typeface="Calibri"/>
                          <a:cs typeface="Arial" pitchFamily="34" charset="0"/>
                        </a:rPr>
                        <a:t>Modelo Curricular</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Dialógico, relação </a:t>
                      </a:r>
                      <a:r>
                        <a:rPr lang="pt-BR" sz="1800" dirty="0" err="1">
                          <a:effectLst/>
                          <a:latin typeface="Arial" pitchFamily="34" charset="0"/>
                          <a:ea typeface="Calibri"/>
                          <a:cs typeface="Arial" pitchFamily="34" charset="0"/>
                        </a:rPr>
                        <a:t>triádica</a:t>
                      </a:r>
                      <a:r>
                        <a:rPr lang="pt-BR" sz="1800" dirty="0">
                          <a:effectLst/>
                          <a:latin typeface="Arial" pitchFamily="34" charset="0"/>
                          <a:ea typeface="Calibri"/>
                          <a:cs typeface="Arial" pitchFamily="34" charset="0"/>
                        </a:rPr>
                        <a:t> entre aluno, professor, conhecimento.</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728">
                <a:tc>
                  <a:txBody>
                    <a:bodyPr/>
                    <a:lstStyle/>
                    <a:p>
                      <a:pPr>
                        <a:lnSpc>
                          <a:spcPct val="115000"/>
                        </a:lnSpc>
                        <a:spcAft>
                          <a:spcPts val="0"/>
                        </a:spcAft>
                      </a:pPr>
                      <a:r>
                        <a:rPr lang="pt-BR" sz="1800" b="1">
                          <a:effectLst/>
                          <a:latin typeface="Arial" pitchFamily="34" charset="0"/>
                          <a:ea typeface="Calibri"/>
                          <a:cs typeface="Arial" pitchFamily="34" charset="0"/>
                        </a:rPr>
                        <a:t>Papel dos alunos</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Agente de sua aprendizagem.</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1456">
                <a:tc>
                  <a:txBody>
                    <a:bodyPr/>
                    <a:lstStyle/>
                    <a:p>
                      <a:pPr>
                        <a:lnSpc>
                          <a:spcPct val="115000"/>
                        </a:lnSpc>
                        <a:spcAft>
                          <a:spcPts val="0"/>
                        </a:spcAft>
                      </a:pPr>
                      <a:r>
                        <a:rPr lang="pt-BR" sz="1800" b="1">
                          <a:effectLst/>
                          <a:latin typeface="Arial" pitchFamily="34" charset="0"/>
                          <a:ea typeface="Calibri"/>
                          <a:cs typeface="Arial" pitchFamily="34" charset="0"/>
                        </a:rPr>
                        <a:t>Estrutura didática</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Abordagem CTS, busca de respostas da/na realidade via pesquisa, atividades colaborativas, materiais e estratégias de ensino diversificadas.</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825">
                <a:tc>
                  <a:txBody>
                    <a:bodyPr/>
                    <a:lstStyle/>
                    <a:p>
                      <a:pPr>
                        <a:lnSpc>
                          <a:spcPct val="115000"/>
                        </a:lnSpc>
                        <a:spcAft>
                          <a:spcPts val="0"/>
                        </a:spcAft>
                      </a:pPr>
                      <a:r>
                        <a:rPr lang="pt-BR" sz="1800" b="1">
                          <a:effectLst/>
                          <a:latin typeface="Arial" pitchFamily="34" charset="0"/>
                          <a:ea typeface="Calibri"/>
                          <a:cs typeface="Arial" pitchFamily="34" charset="0"/>
                        </a:rPr>
                        <a:t>Avaliação</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Progressiva com ênfase nas evidencias de aprendizagem significativa crítica (captação de significados, compreensão e resolução).</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883">
                <a:tc>
                  <a:txBody>
                    <a:bodyPr/>
                    <a:lstStyle/>
                    <a:p>
                      <a:pPr>
                        <a:lnSpc>
                          <a:spcPct val="115000"/>
                        </a:lnSpc>
                        <a:spcAft>
                          <a:spcPts val="0"/>
                        </a:spcAft>
                      </a:pPr>
                      <a:r>
                        <a:rPr lang="pt-BR" sz="1800" b="1">
                          <a:effectLst/>
                          <a:latin typeface="Arial" pitchFamily="34" charset="0"/>
                          <a:ea typeface="Calibri"/>
                          <a:cs typeface="Arial" pitchFamily="34" charset="0"/>
                        </a:rPr>
                        <a:t>Representante Principal</a:t>
                      </a:r>
                      <a:endParaRPr lang="pt-BR" sz="1800">
                        <a:effectLst/>
                        <a:latin typeface="Arial" pitchFamily="34" charset="0"/>
                        <a:ea typeface="Calibri"/>
                        <a:cs typeface="Arial" pitchFamily="34" charset="0"/>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1800" dirty="0">
                          <a:effectLst/>
                          <a:latin typeface="Arial" pitchFamily="34" charset="0"/>
                          <a:ea typeface="Calibri"/>
                          <a:cs typeface="Arial" pitchFamily="34" charset="0"/>
                        </a:rPr>
                        <a:t>Marco Antônio Moreira (1942---)</a:t>
                      </a: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08">
                <a:tc gridSpan="2">
                  <a:txBody>
                    <a:bodyPr/>
                    <a:lstStyle/>
                    <a:p>
                      <a:pPr>
                        <a:lnSpc>
                          <a:spcPct val="115000"/>
                        </a:lnSpc>
                        <a:spcAft>
                          <a:spcPts val="0"/>
                        </a:spcAft>
                      </a:pPr>
                      <a:r>
                        <a:rPr lang="pt-BR" sz="1000" dirty="0">
                          <a:effectLst/>
                          <a:latin typeface="Arial"/>
                          <a:ea typeface="Calibri"/>
                          <a:cs typeface="Times New Roman"/>
                        </a:rPr>
                        <a:t>FONTE: Organização da formadora, pautada em </a:t>
                      </a:r>
                      <a:r>
                        <a:rPr lang="pt-BR" sz="1000" dirty="0" smtClean="0">
                          <a:effectLst/>
                          <a:latin typeface="Arial"/>
                          <a:ea typeface="Calibri"/>
                          <a:cs typeface="Times New Roman"/>
                        </a:rPr>
                        <a:t>Moreira </a:t>
                      </a:r>
                      <a:r>
                        <a:rPr lang="pt-BR" sz="1000" dirty="0">
                          <a:effectLst/>
                          <a:latin typeface="Arial"/>
                          <a:ea typeface="Calibri"/>
                          <a:cs typeface="Times New Roman"/>
                        </a:rPr>
                        <a:t>&amp; </a:t>
                      </a:r>
                      <a:r>
                        <a:rPr lang="pt-BR" sz="1000" dirty="0" err="1">
                          <a:effectLst/>
                          <a:latin typeface="Arial"/>
                          <a:ea typeface="Calibri"/>
                          <a:cs typeface="Times New Roman"/>
                        </a:rPr>
                        <a:t>Massoni</a:t>
                      </a:r>
                      <a:r>
                        <a:rPr lang="pt-BR" sz="1000" dirty="0">
                          <a:effectLst/>
                          <a:latin typeface="Arial"/>
                          <a:ea typeface="Calibri"/>
                          <a:cs typeface="Times New Roman"/>
                        </a:rPr>
                        <a:t> (2016, p. 72-75).</a:t>
                      </a:r>
                      <a:endParaRPr lang="pt-BR" sz="1000" dirty="0">
                        <a:effectLst/>
                        <a:latin typeface="Calibri"/>
                        <a:ea typeface="Calibri"/>
                        <a:cs typeface="Times New Roman"/>
                      </a:endParaRPr>
                    </a:p>
                  </a:txBody>
                  <a:tcPr marL="34414" marR="3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r>
            </a:tbl>
          </a:graphicData>
        </a:graphic>
      </p:graphicFrame>
    </p:spTree>
    <p:extLst>
      <p:ext uri="{BB962C8B-B14F-4D97-AF65-F5344CB8AC3E}">
        <p14:creationId xmlns:p14="http://schemas.microsoft.com/office/powerpoint/2010/main" val="1821883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364419"/>
            <a:ext cx="8424936" cy="5119463"/>
          </a:xfrm>
        </p:spPr>
        <p:txBody>
          <a:bodyPr>
            <a:normAutofit/>
          </a:bodyPr>
          <a:lstStyle/>
          <a:p>
            <a:pPr marL="18288" indent="0" algn="just">
              <a:buNone/>
            </a:pPr>
            <a:r>
              <a:rPr lang="pt-BR" sz="2400" dirty="0" smtClean="0"/>
              <a:t>1. Definição temática</a:t>
            </a:r>
            <a:r>
              <a:rPr lang="pt-BR" sz="2400" dirty="0"/>
              <a:t> </a:t>
            </a:r>
            <a:r>
              <a:rPr lang="pt-BR" sz="2400" dirty="0" smtClean="0"/>
              <a:t> ou tópico específico; </a:t>
            </a:r>
          </a:p>
          <a:p>
            <a:pPr algn="just">
              <a:buFontTx/>
              <a:buChar char="-"/>
            </a:pPr>
            <a:r>
              <a:rPr lang="pt-BR" sz="2400" dirty="0" err="1" smtClean="0"/>
              <a:t>Ex</a:t>
            </a:r>
            <a:r>
              <a:rPr lang="pt-BR" sz="2400" dirty="0" smtClean="0"/>
              <a:t>: Tema: Corpo Humano  - A criança e sua corporiedade</a:t>
            </a:r>
          </a:p>
          <a:p>
            <a:pPr algn="just">
              <a:buFontTx/>
              <a:buChar char="-"/>
            </a:pPr>
            <a:r>
              <a:rPr lang="pt-BR" sz="2400" dirty="0" smtClean="0"/>
              <a:t>Turma: </a:t>
            </a:r>
            <a:r>
              <a:rPr lang="pt-BR" sz="2400" dirty="0" err="1" smtClean="0"/>
              <a:t>Pré</a:t>
            </a:r>
            <a:r>
              <a:rPr lang="pt-BR" sz="2400" dirty="0" smtClean="0"/>
              <a:t> / Educação Infantil</a:t>
            </a:r>
          </a:p>
          <a:p>
            <a:pPr algn="just">
              <a:buFontTx/>
              <a:buChar char="-"/>
            </a:pPr>
            <a:r>
              <a:rPr lang="pt-BR" sz="2400" dirty="0" smtClean="0"/>
              <a:t>Tempo Estimado: 16 horas (12 encontros + Socialização Final) / 3 semanas</a:t>
            </a:r>
          </a:p>
          <a:p>
            <a:pPr algn="just">
              <a:buFontTx/>
              <a:buChar char="-"/>
            </a:pPr>
            <a:r>
              <a:rPr lang="pt-BR" sz="2400" dirty="0" smtClean="0"/>
              <a:t>Modalidade: UEPS – Abordagem CTS interdisciplinar</a:t>
            </a:r>
          </a:p>
          <a:p>
            <a:pPr algn="just">
              <a:buFontTx/>
              <a:buChar char="-"/>
            </a:pPr>
            <a:r>
              <a:rPr lang="pt-BR" sz="2400" dirty="0"/>
              <a:t> Áreas de Conhecimento envolvidas</a:t>
            </a:r>
            <a:r>
              <a:rPr lang="pt-BR" sz="2400" dirty="0" smtClean="0"/>
              <a:t>: Ciências, Artes, Matemática, Português, História, Geografia, Educação Física, Computação/Tecnologia.</a:t>
            </a:r>
          </a:p>
          <a:p>
            <a:pPr marL="18288" indent="0" algn="just">
              <a:buNone/>
            </a:pPr>
            <a:endParaRPr lang="pt-BR" sz="2400" dirty="0" smtClean="0"/>
          </a:p>
          <a:p>
            <a:pPr marL="475488" indent="-457200" algn="just">
              <a:buFont typeface="+mj-lt"/>
              <a:buAutoNum type="arabicPeriod"/>
            </a:pPr>
            <a:endParaRPr lang="pt-BR" sz="2400" dirty="0"/>
          </a:p>
        </p:txBody>
      </p:sp>
      <p:sp>
        <p:nvSpPr>
          <p:cNvPr id="3" name="Título 2"/>
          <p:cNvSpPr>
            <a:spLocks noGrp="1"/>
          </p:cNvSpPr>
          <p:nvPr>
            <p:ph type="title"/>
          </p:nvPr>
        </p:nvSpPr>
        <p:spPr>
          <a:xfrm>
            <a:off x="611560" y="5589240"/>
            <a:ext cx="8043232" cy="914400"/>
          </a:xfrm>
        </p:spPr>
        <p:txBody>
          <a:bodyPr/>
          <a:lstStyle/>
          <a:p>
            <a:r>
              <a:rPr lang="pt-BR" sz="4000" dirty="0" smtClean="0"/>
              <a:t>UEPS – Passos Sequenciais</a:t>
            </a:r>
            <a:endParaRPr lang="pt-BR" sz="4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077072"/>
            <a:ext cx="1771355" cy="238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55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67544" y="685801"/>
            <a:ext cx="8424936" cy="5119463"/>
          </a:xfrm>
        </p:spPr>
        <p:txBody>
          <a:bodyPr>
            <a:normAutofit lnSpcReduction="10000"/>
          </a:bodyPr>
          <a:lstStyle/>
          <a:p>
            <a:pPr algn="just"/>
            <a:r>
              <a:rPr lang="pt-BR" sz="2400" dirty="0" smtClean="0"/>
              <a:t>Elementos e objetivos avaliativos desdobrados ao longo da UEPS:</a:t>
            </a:r>
          </a:p>
          <a:p>
            <a:pPr marL="475488" indent="-457200" algn="just">
              <a:buAutoNum type="alphaLcParenR"/>
            </a:pPr>
            <a:r>
              <a:rPr lang="pt-BR" sz="2400" dirty="0" smtClean="0"/>
              <a:t>Estabelecer comparações e correlações (entre menores, maiores e intermediários);</a:t>
            </a:r>
          </a:p>
          <a:p>
            <a:pPr marL="475488" indent="-457200" algn="just">
              <a:buAutoNum type="alphaLcParenR"/>
            </a:pPr>
            <a:r>
              <a:rPr lang="pt-BR" sz="2400" dirty="0" smtClean="0"/>
              <a:t>Perceber diferenças e semelhanças (de tamanho, físicas do corpo), bem como ocupação do corpo no espaço;</a:t>
            </a:r>
          </a:p>
          <a:p>
            <a:pPr marL="475488" indent="-457200" algn="just">
              <a:buAutoNum type="alphaLcParenR"/>
            </a:pPr>
            <a:r>
              <a:rPr lang="pt-BR" sz="2400" dirty="0" smtClean="0"/>
              <a:t>Exercer a criatividade via diferentes linguagens (oral, escrita, pictórica, musical, expressiva </a:t>
            </a:r>
            <a:r>
              <a:rPr lang="pt-BR" sz="2400" dirty="0" err="1" smtClean="0"/>
              <a:t>etc</a:t>
            </a:r>
            <a:r>
              <a:rPr lang="pt-BR" sz="2400" dirty="0" smtClean="0"/>
              <a:t>);</a:t>
            </a:r>
          </a:p>
          <a:p>
            <a:pPr marL="475488" indent="-457200" algn="just">
              <a:buAutoNum type="alphaLcParenR"/>
            </a:pPr>
            <a:r>
              <a:rPr lang="pt-BR" sz="2400" dirty="0" smtClean="0"/>
              <a:t>Conhecer seu próprio corpo, o corpo do outro, o processo de crescimento, as fases da vida, realizando reconhecimento de diferentes corporeidades e limites do corpo;</a:t>
            </a:r>
          </a:p>
          <a:p>
            <a:pPr marL="475488" indent="-457200" algn="just">
              <a:buAutoNum type="alphaLcParenR"/>
            </a:pPr>
            <a:r>
              <a:rPr lang="pt-BR" sz="2400" dirty="0" smtClean="0"/>
              <a:t>Desenvolver o respeito ao seu corpo, ao do outro e as diferenças.</a:t>
            </a:r>
            <a:endParaRPr lang="pt-BR" sz="2400" dirty="0"/>
          </a:p>
        </p:txBody>
      </p:sp>
      <p:sp>
        <p:nvSpPr>
          <p:cNvPr id="3" name="Título 2"/>
          <p:cNvSpPr>
            <a:spLocks noGrp="1"/>
          </p:cNvSpPr>
          <p:nvPr>
            <p:ph type="title"/>
          </p:nvPr>
        </p:nvSpPr>
        <p:spPr>
          <a:xfrm>
            <a:off x="611560" y="5589240"/>
            <a:ext cx="7543800" cy="914400"/>
          </a:xfrm>
        </p:spPr>
        <p:txBody>
          <a:bodyPr/>
          <a:lstStyle/>
          <a:p>
            <a:r>
              <a:rPr lang="pt-BR" sz="4000" dirty="0">
                <a:solidFill>
                  <a:prstClr val="white"/>
                </a:solidFill>
              </a:rPr>
              <a:t>UEPS – Passos Sequenciais</a:t>
            </a:r>
            <a:endParaRPr lang="pt-B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91744" y="5489723"/>
            <a:ext cx="1452256" cy="136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997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685801"/>
            <a:ext cx="8280920" cy="5191471"/>
          </a:xfrm>
        </p:spPr>
        <p:txBody>
          <a:bodyPr>
            <a:normAutofit/>
          </a:bodyPr>
          <a:lstStyle/>
          <a:p>
            <a:pPr marL="18288" lvl="0" indent="0" algn="just">
              <a:buNone/>
            </a:pPr>
            <a:r>
              <a:rPr lang="pt-BR" sz="2400" dirty="0">
                <a:solidFill>
                  <a:prstClr val="white"/>
                </a:solidFill>
              </a:rPr>
              <a:t>2. Criar/propor situação – discussão, questionário, mapa mental, situação-problema inicial, </a:t>
            </a:r>
            <a:r>
              <a:rPr lang="pt-BR" sz="2400" dirty="0" err="1">
                <a:solidFill>
                  <a:prstClr val="white"/>
                </a:solidFill>
              </a:rPr>
              <a:t>etc</a:t>
            </a:r>
            <a:r>
              <a:rPr lang="pt-BR" sz="2400" dirty="0">
                <a:solidFill>
                  <a:prstClr val="white"/>
                </a:solidFill>
              </a:rPr>
              <a:t>; que levem o aluno externalizar seus conhecimentos prévios, aspecto relevante para aprendizagem significativa do tópico em pauta.</a:t>
            </a:r>
          </a:p>
          <a:p>
            <a:pPr lvl="0" algn="just">
              <a:buFontTx/>
              <a:buChar char="-"/>
            </a:pPr>
            <a:r>
              <a:rPr lang="pt-BR" sz="2400" dirty="0" err="1">
                <a:solidFill>
                  <a:prstClr val="white"/>
                </a:solidFill>
              </a:rPr>
              <a:t>Ex</a:t>
            </a:r>
            <a:r>
              <a:rPr lang="pt-BR" sz="2400" dirty="0">
                <a:solidFill>
                  <a:prstClr val="white"/>
                </a:solidFill>
              </a:rPr>
              <a:t>: Mural de pegadas e mãos  - impressões de mãos e </a:t>
            </a:r>
            <a:r>
              <a:rPr lang="pt-BR" sz="2400" dirty="0" smtClean="0">
                <a:solidFill>
                  <a:prstClr val="white"/>
                </a:solidFill>
              </a:rPr>
              <a:t>pés coloridas </a:t>
            </a:r>
            <a:r>
              <a:rPr lang="pt-BR" sz="2400" dirty="0">
                <a:solidFill>
                  <a:prstClr val="white"/>
                </a:solidFill>
              </a:rPr>
              <a:t>de crianças de dois, três, quatro, oito, nove, dez e onze anos, organizadas em papel pardo com espaçamento para crianças da turma colocar pés e mãos e realizar comparativo, disponibilidade de réguas para exploração. (Qual pé maior? É da criança mais velha? O seu é menor ou igual a este? Você tem seis anos qual a medida do seu pé em centímetros? </a:t>
            </a:r>
          </a:p>
          <a:p>
            <a:pPr lvl="0" algn="just">
              <a:buFontTx/>
              <a:buChar char="-"/>
            </a:pPr>
            <a:r>
              <a:rPr lang="pt-BR" sz="2400" dirty="0">
                <a:solidFill>
                  <a:prstClr val="white"/>
                </a:solidFill>
              </a:rPr>
              <a:t>Registro fotográfico ao longo do processo</a:t>
            </a:r>
          </a:p>
          <a:p>
            <a:endParaRPr lang="pt-BR" sz="2400" dirty="0"/>
          </a:p>
        </p:txBody>
      </p:sp>
      <p:sp>
        <p:nvSpPr>
          <p:cNvPr id="3" name="Título 2"/>
          <p:cNvSpPr>
            <a:spLocks noGrp="1"/>
          </p:cNvSpPr>
          <p:nvPr>
            <p:ph type="title"/>
          </p:nvPr>
        </p:nvSpPr>
        <p:spPr>
          <a:xfrm>
            <a:off x="755576" y="5733256"/>
            <a:ext cx="7543800" cy="914400"/>
          </a:xfrm>
        </p:spPr>
        <p:txBody>
          <a:bodyPr/>
          <a:lstStyle/>
          <a:p>
            <a:r>
              <a:rPr lang="pt-BR" sz="4000" dirty="0">
                <a:solidFill>
                  <a:prstClr val="white"/>
                </a:solidFill>
              </a:rPr>
              <a:t>UEPS – Passos Sequenciais</a:t>
            </a:r>
            <a:endParaRPr lang="pt-B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308304" y="4941168"/>
            <a:ext cx="1593180" cy="159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594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755576" y="685801"/>
            <a:ext cx="7920880" cy="4759423"/>
          </a:xfrm>
        </p:spPr>
        <p:txBody>
          <a:bodyPr>
            <a:normAutofit fontScale="92500"/>
          </a:bodyPr>
          <a:lstStyle/>
          <a:p>
            <a:pPr marL="18288" indent="0" algn="just">
              <a:buNone/>
            </a:pPr>
            <a:r>
              <a:rPr lang="pt-BR" sz="2400" dirty="0" smtClean="0"/>
              <a:t>3. Situação-problema introdutória – levado em consideração os conhecimentos prévios do aluno, evidencia-se a situação-problema, a qual  o aluno deve ter a sua percepção e ser capaz de modelá-la mentalmente como objeto investigativo de estudo;</a:t>
            </a:r>
          </a:p>
          <a:p>
            <a:pPr algn="just">
              <a:buFontTx/>
              <a:buChar char="-"/>
            </a:pPr>
            <a:r>
              <a:rPr lang="pt-BR" sz="2400" dirty="0" err="1" smtClean="0"/>
              <a:t>Ex</a:t>
            </a:r>
            <a:r>
              <a:rPr lang="pt-BR" sz="2400" dirty="0" smtClean="0"/>
              <a:t>: Eu tenho um corpo. Como e por que meu corpo cresce?</a:t>
            </a:r>
          </a:p>
          <a:p>
            <a:pPr marL="18288" indent="0" algn="just">
              <a:buNone/>
            </a:pPr>
            <a:r>
              <a:rPr lang="pt-BR" sz="2400" dirty="0" smtClean="0"/>
              <a:t>4. Trabalhada as situações iniciais, apresentar o conhecimento a ser ensinado/aprendido, levando em consideração a diferenciação progressiva. Apresentação e discussão em grande grupo.</a:t>
            </a:r>
          </a:p>
          <a:p>
            <a:pPr marL="18288" indent="0" algn="just">
              <a:buNone/>
            </a:pPr>
            <a:r>
              <a:rPr lang="pt-BR" sz="2400" dirty="0" smtClean="0"/>
              <a:t>- Organizadores prévios: O que sabemos? O que queremos saber? Formas de busca e levantamento de dados.</a:t>
            </a:r>
            <a:endParaRPr lang="pt-BR" sz="2400" dirty="0"/>
          </a:p>
        </p:txBody>
      </p:sp>
      <p:sp>
        <p:nvSpPr>
          <p:cNvPr id="3" name="Título 2"/>
          <p:cNvSpPr>
            <a:spLocks noGrp="1"/>
          </p:cNvSpPr>
          <p:nvPr>
            <p:ph type="title"/>
          </p:nvPr>
        </p:nvSpPr>
        <p:spPr>
          <a:xfrm>
            <a:off x="179512" y="5517232"/>
            <a:ext cx="7543800" cy="914400"/>
          </a:xfrm>
        </p:spPr>
        <p:txBody>
          <a:bodyPr/>
          <a:lstStyle/>
          <a:p>
            <a:r>
              <a:rPr lang="pt-BR" sz="4000" dirty="0">
                <a:solidFill>
                  <a:prstClr val="white"/>
                </a:solidFill>
              </a:rPr>
              <a:t>UEPS – Passos Sequenciais</a:t>
            </a:r>
            <a:endParaRPr lang="pt-B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2761" y="5067076"/>
            <a:ext cx="2061239" cy="178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159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11560" y="332656"/>
            <a:ext cx="7920880" cy="5119463"/>
          </a:xfrm>
        </p:spPr>
        <p:txBody>
          <a:bodyPr>
            <a:normAutofit fontScale="92500" lnSpcReduction="10000"/>
          </a:bodyPr>
          <a:lstStyle/>
          <a:p>
            <a:pPr marL="18288" indent="0" algn="just">
              <a:buNone/>
            </a:pPr>
            <a:r>
              <a:rPr lang="pt-BR" sz="2400" dirty="0" smtClean="0"/>
              <a:t>5. Continuidade e desenvolvimento da temática em níveis crescentes de complexidade; dar novos exemplos, destacar semelhanças e diferenças relativas as situações já trabalhadas, propor atividade colaborativa que leve os alunos a interagir socialmente, negociar significados entre os pares, ação promotora da mediação docente;</a:t>
            </a:r>
          </a:p>
          <a:p>
            <a:pPr algn="just">
              <a:buFontTx/>
              <a:buChar char="-"/>
            </a:pPr>
            <a:r>
              <a:rPr lang="pt-BR" sz="2400" dirty="0" smtClean="0"/>
              <a:t>Animação Ciclo da Vida </a:t>
            </a:r>
            <a:r>
              <a:rPr lang="pt-BR" sz="2400" dirty="0"/>
              <a:t>2’50s Disponível em: </a:t>
            </a:r>
            <a:r>
              <a:rPr lang="pt-BR" sz="2400" dirty="0">
                <a:hlinkClick r:id="rId2"/>
              </a:rPr>
              <a:t>https://</a:t>
            </a:r>
            <a:r>
              <a:rPr lang="pt-BR" sz="2400" dirty="0" smtClean="0">
                <a:hlinkClick r:id="rId2"/>
              </a:rPr>
              <a:t>www.youtube.com/watch?v=jjQ1hK-bC5g</a:t>
            </a:r>
            <a:endParaRPr lang="pt-BR" sz="2400" dirty="0" smtClean="0"/>
          </a:p>
          <a:p>
            <a:pPr algn="just">
              <a:buFontTx/>
              <a:buChar char="-"/>
            </a:pPr>
            <a:r>
              <a:rPr lang="pt-BR" sz="2400" dirty="0" smtClean="0"/>
              <a:t>Discussão com os alunos acerca da animação e seus significados</a:t>
            </a:r>
          </a:p>
          <a:p>
            <a:pPr algn="just">
              <a:buFontTx/>
              <a:buChar char="-"/>
            </a:pPr>
            <a:r>
              <a:rPr lang="pt-BR" sz="2400" dirty="0"/>
              <a:t>Aprendendo com </a:t>
            </a:r>
            <a:r>
              <a:rPr lang="pt-BR" sz="2400" dirty="0" err="1"/>
              <a:t>Videoaulas</a:t>
            </a:r>
            <a:r>
              <a:rPr lang="pt-BR" sz="2400" dirty="0"/>
              <a:t> “Ciências: As fases da vida” Editora </a:t>
            </a:r>
            <a:r>
              <a:rPr lang="pt-BR" sz="2400" dirty="0" err="1"/>
              <a:t>Ridel</a:t>
            </a:r>
            <a:r>
              <a:rPr lang="pt-BR" sz="2400" dirty="0"/>
              <a:t> 5’15s Disponível </a:t>
            </a:r>
            <a:r>
              <a:rPr lang="pt-BR" sz="2400" dirty="0" err="1"/>
              <a:t>em:https</a:t>
            </a:r>
            <a:r>
              <a:rPr lang="pt-BR" sz="2400" dirty="0"/>
              <a:t>://www.youtube.com/watch?v=gYV8jSh5DwA  </a:t>
            </a:r>
          </a:p>
          <a:p>
            <a:pPr algn="just">
              <a:buFontTx/>
              <a:buChar char="-"/>
            </a:pPr>
            <a:r>
              <a:rPr lang="pt-BR" sz="2400" dirty="0" smtClean="0"/>
              <a:t> Construção do Mural Fases da Vida: recorte e colagem de revista.</a:t>
            </a:r>
            <a:endParaRPr lang="pt-BR" sz="2400" dirty="0"/>
          </a:p>
        </p:txBody>
      </p:sp>
      <p:sp>
        <p:nvSpPr>
          <p:cNvPr id="3" name="Título 2"/>
          <p:cNvSpPr>
            <a:spLocks noGrp="1"/>
          </p:cNvSpPr>
          <p:nvPr>
            <p:ph type="title"/>
          </p:nvPr>
        </p:nvSpPr>
        <p:spPr>
          <a:xfrm>
            <a:off x="467544" y="5588686"/>
            <a:ext cx="7543800" cy="914400"/>
          </a:xfrm>
        </p:spPr>
        <p:txBody>
          <a:bodyPr/>
          <a:lstStyle/>
          <a:p>
            <a:r>
              <a:rPr lang="pt-BR" sz="4000" dirty="0">
                <a:solidFill>
                  <a:prstClr val="white"/>
                </a:solidFill>
              </a:rPr>
              <a:t>UEPS – Passos Sequenciais</a:t>
            </a:r>
            <a:endParaRPr lang="pt-B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085184"/>
            <a:ext cx="223224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579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83568" y="836712"/>
            <a:ext cx="7992888" cy="5191471"/>
          </a:xfrm>
        </p:spPr>
        <p:txBody>
          <a:bodyPr>
            <a:normAutofit lnSpcReduction="10000"/>
          </a:bodyPr>
          <a:lstStyle/>
          <a:p>
            <a:pPr marL="18288" indent="0" algn="just">
              <a:buNone/>
            </a:pPr>
            <a:r>
              <a:rPr lang="pt-BR" sz="2400" dirty="0" smtClean="0"/>
              <a:t>- </a:t>
            </a:r>
            <a:r>
              <a:rPr lang="pt-BR" sz="2400" dirty="0"/>
              <a:t>Realizar medição uma a uma das crianças e ordenar por data de </a:t>
            </a:r>
            <a:r>
              <a:rPr lang="pt-BR" sz="2400" dirty="0" smtClean="0"/>
              <a:t>nascimento, </a:t>
            </a:r>
            <a:r>
              <a:rPr lang="pt-BR" sz="2400" dirty="0"/>
              <a:t>fixadas na parede por suas respectivas imagens. Observação idade, tamanho </a:t>
            </a:r>
            <a:r>
              <a:rPr lang="pt-BR" sz="2400" dirty="0" smtClean="0"/>
              <a:t>corporal, correlações e comparativo.</a:t>
            </a:r>
            <a:endParaRPr lang="pt-BR" sz="2400" dirty="0"/>
          </a:p>
          <a:p>
            <a:pPr marL="18288" indent="0" algn="just">
              <a:buNone/>
            </a:pPr>
            <a:endParaRPr lang="pt-BR" sz="2400" dirty="0" smtClean="0"/>
          </a:p>
          <a:p>
            <a:pPr marL="18288" indent="0" algn="just">
              <a:buNone/>
            </a:pPr>
            <a:endParaRPr lang="pt-BR" sz="2400" dirty="0" smtClean="0"/>
          </a:p>
          <a:p>
            <a:pPr marL="18288" indent="0" algn="just">
              <a:buNone/>
            </a:pPr>
            <a:endParaRPr lang="pt-BR" sz="2400" dirty="0"/>
          </a:p>
          <a:p>
            <a:pPr marL="18288" indent="0" algn="just">
              <a:buNone/>
            </a:pPr>
            <a:endParaRPr lang="pt-BR" sz="2400" dirty="0" smtClean="0"/>
          </a:p>
          <a:p>
            <a:pPr marL="18288" indent="0" algn="just">
              <a:buNone/>
            </a:pPr>
            <a:endParaRPr lang="pt-BR" sz="2400" dirty="0" smtClean="0"/>
          </a:p>
          <a:p>
            <a:pPr marL="18288" indent="0" algn="just">
              <a:buNone/>
            </a:pPr>
            <a:endParaRPr lang="pt-BR" sz="2400" dirty="0"/>
          </a:p>
          <a:p>
            <a:pPr marL="18288" indent="0" algn="just">
              <a:buNone/>
            </a:pPr>
            <a:r>
              <a:rPr lang="pt-BR" sz="2400" dirty="0" smtClean="0"/>
              <a:t>- Realizar uma fila por ordem de tamanho. Observar se existe correlação entre esta e a linha temporal e de tamanho afixada na parede.</a:t>
            </a:r>
          </a:p>
          <a:p>
            <a:pPr marL="18288" indent="0" algn="just">
              <a:buNone/>
            </a:pPr>
            <a:endParaRPr lang="pt-BR" sz="2400" dirty="0"/>
          </a:p>
          <a:p>
            <a:pPr marL="18288" indent="0" algn="just">
              <a:buNone/>
            </a:pPr>
            <a:endParaRPr lang="pt-BR" sz="2400" dirty="0"/>
          </a:p>
        </p:txBody>
      </p:sp>
      <p:sp>
        <p:nvSpPr>
          <p:cNvPr id="3" name="Título 2"/>
          <p:cNvSpPr>
            <a:spLocks noGrp="1"/>
          </p:cNvSpPr>
          <p:nvPr>
            <p:ph type="title"/>
          </p:nvPr>
        </p:nvSpPr>
        <p:spPr>
          <a:xfrm>
            <a:off x="755576" y="5589240"/>
            <a:ext cx="7543800" cy="914400"/>
          </a:xfrm>
        </p:spPr>
        <p:txBody>
          <a:bodyPr/>
          <a:lstStyle/>
          <a:p>
            <a:r>
              <a:rPr lang="pt-BR" sz="4000" dirty="0">
                <a:solidFill>
                  <a:prstClr val="white"/>
                </a:solidFill>
              </a:rPr>
              <a:t>UEPS – Passos Sequenciais</a:t>
            </a: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28" y="2132856"/>
            <a:ext cx="2754437" cy="206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755576" y="685801"/>
            <a:ext cx="7848872" cy="3657599"/>
          </a:xfrm>
        </p:spPr>
        <p:txBody>
          <a:bodyPr>
            <a:normAutofit/>
          </a:bodyPr>
          <a:lstStyle/>
          <a:p>
            <a:pPr algn="just"/>
            <a:r>
              <a:rPr lang="pt-BR" sz="2400" dirty="0" smtClean="0"/>
              <a:t>“[...] os planejamentos escolares devem permitir aos estudantes uma melhor compreensão de si, do outro, da natureza, da sociedade, das diferentes culturas, das artes, das tecnologias e dos sistemas de produção da sociedade contemporânea”. </a:t>
            </a:r>
          </a:p>
          <a:p>
            <a:pPr algn="just"/>
            <a:r>
              <a:rPr lang="pt-BR" sz="2400" dirty="0" smtClean="0"/>
              <a:t>Algumas temáticas são específicas de determinadas áreas, entretanto é oportuno um olhar para as Ciências como possibilidade integradora de um currículo rico e interdisciplinar.</a:t>
            </a:r>
            <a:endParaRPr lang="pt-BR" sz="2400" dirty="0"/>
          </a:p>
        </p:txBody>
      </p:sp>
      <p:sp>
        <p:nvSpPr>
          <p:cNvPr id="3" name="Título 2"/>
          <p:cNvSpPr>
            <a:spLocks noGrp="1"/>
          </p:cNvSpPr>
          <p:nvPr>
            <p:ph type="title"/>
          </p:nvPr>
        </p:nvSpPr>
        <p:spPr/>
        <p:txBody>
          <a:bodyPr/>
          <a:lstStyle/>
          <a:p>
            <a:r>
              <a:rPr lang="pt-BR" dirty="0" smtClean="0"/>
              <a:t>KINDEL (2012, p. 26-27)</a:t>
            </a:r>
            <a:endParaRPr lang="pt-BR" dirty="0"/>
          </a:p>
        </p:txBody>
      </p:sp>
    </p:spTree>
    <p:extLst>
      <p:ext uri="{BB962C8B-B14F-4D97-AF65-F5344CB8AC3E}">
        <p14:creationId xmlns:p14="http://schemas.microsoft.com/office/powerpoint/2010/main" val="904629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539552" y="332656"/>
            <a:ext cx="8208912" cy="4975447"/>
          </a:xfrm>
        </p:spPr>
        <p:txBody>
          <a:bodyPr>
            <a:normAutofit fontScale="92500" lnSpcReduction="10000"/>
          </a:bodyPr>
          <a:lstStyle/>
          <a:p>
            <a:pPr marL="18288" indent="0" algn="just">
              <a:buNone/>
            </a:pPr>
            <a:r>
              <a:rPr lang="pt-BR" dirty="0" smtClean="0"/>
              <a:t>6.</a:t>
            </a:r>
            <a:r>
              <a:rPr lang="pt-BR" sz="2400" dirty="0" smtClean="0"/>
              <a:t> Concluindo a unidade, dar seguimento ao processo de diferenciação progressiva, porem de uma perspectiva integradora, buscando a reconciliação integrativa, ação educativa que permite articulação conhecimentos prévios e novos conhecimentos.</a:t>
            </a:r>
          </a:p>
          <a:p>
            <a:pPr algn="just">
              <a:buFontTx/>
              <a:buChar char="-"/>
            </a:pPr>
            <a:r>
              <a:rPr lang="pt-BR" sz="2400" dirty="0" smtClean="0"/>
              <a:t>Visita a biblioteca escolar ou biblioteca municipal, para manipulação e exploração de materiais que retratem as fases da vida, bem como Atlas do Corpo Humano;</a:t>
            </a:r>
          </a:p>
          <a:p>
            <a:pPr algn="just">
              <a:buFontTx/>
              <a:buChar char="-"/>
            </a:pPr>
            <a:r>
              <a:rPr lang="pt-BR" sz="2400" dirty="0" smtClean="0"/>
              <a:t>Apresentação do modelo humano, partes do corpo humano e nominação;</a:t>
            </a:r>
          </a:p>
          <a:p>
            <a:pPr algn="just">
              <a:buFontTx/>
              <a:buChar char="-"/>
            </a:pPr>
            <a:r>
              <a:rPr lang="pt-BR" sz="2400" dirty="0" smtClean="0"/>
              <a:t>Realizar observação de seu corpo e do colega no espelho, fazer imitação de movimentos.</a:t>
            </a:r>
          </a:p>
          <a:p>
            <a:pPr algn="just">
              <a:buFontTx/>
              <a:buChar char="-"/>
            </a:pPr>
            <a:r>
              <a:rPr lang="pt-BR" sz="2400" dirty="0" smtClean="0"/>
              <a:t>Brincadeiras Cantadas com nominação das partes do corpo: “Cabeça, ombro, perna e pé”; “Conheço um jacaré” </a:t>
            </a:r>
          </a:p>
        </p:txBody>
      </p:sp>
      <p:sp>
        <p:nvSpPr>
          <p:cNvPr id="3" name="Título 2"/>
          <p:cNvSpPr>
            <a:spLocks noGrp="1"/>
          </p:cNvSpPr>
          <p:nvPr>
            <p:ph type="title"/>
          </p:nvPr>
        </p:nvSpPr>
        <p:spPr>
          <a:xfrm>
            <a:off x="323528" y="5445224"/>
            <a:ext cx="7543800" cy="914400"/>
          </a:xfrm>
        </p:spPr>
        <p:txBody>
          <a:bodyPr/>
          <a:lstStyle/>
          <a:p>
            <a:r>
              <a:rPr lang="pt-BR" sz="4000" dirty="0">
                <a:solidFill>
                  <a:prstClr val="white"/>
                </a:solidFill>
              </a:rPr>
              <a:t>UEPS – Passos Sequenciais</a:t>
            </a:r>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157192"/>
            <a:ext cx="2343157" cy="13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0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574762" y="260648"/>
            <a:ext cx="7992888" cy="4831431"/>
          </a:xfrm>
        </p:spPr>
        <p:txBody>
          <a:bodyPr/>
          <a:lstStyle/>
          <a:p>
            <a:pPr lvl="0" algn="just">
              <a:buFontTx/>
              <a:buChar char="-"/>
            </a:pPr>
            <a:r>
              <a:rPr lang="pt-BR" sz="2400" dirty="0">
                <a:solidFill>
                  <a:prstClr val="white"/>
                </a:solidFill>
              </a:rPr>
              <a:t>Trazer de casa um boneco ou boneca de sua preferência. Brincar de mamãe gansa, canto e nominação das partes do corpo nos bonecos,</a:t>
            </a:r>
          </a:p>
          <a:p>
            <a:pPr lvl="0" algn="just">
              <a:buFontTx/>
              <a:buChar char="-"/>
            </a:pPr>
            <a:r>
              <a:rPr lang="pt-BR" sz="2400" dirty="0">
                <a:solidFill>
                  <a:prstClr val="white"/>
                </a:solidFill>
              </a:rPr>
              <a:t>Montagem do quebra-cabeça corpo humano</a:t>
            </a:r>
          </a:p>
          <a:p>
            <a:pPr marL="18288" lvl="0" indent="0" algn="just">
              <a:buNone/>
            </a:pPr>
            <a:r>
              <a:rPr lang="pt-BR" sz="2400" dirty="0">
                <a:solidFill>
                  <a:prstClr val="white"/>
                </a:solidFill>
              </a:rPr>
              <a:t>- Atividade o meu crescimento: Solicitar as famílias que tiverem fotos de acompanhamento de seu filho que encaminhem para montagem de um pequeno álbum sequencial</a:t>
            </a:r>
            <a:r>
              <a:rPr lang="pt-BR" sz="2400" dirty="0" smtClean="0">
                <a:solidFill>
                  <a:prstClr val="white"/>
                </a:solidFill>
              </a:rPr>
              <a:t>. Observar e dialogar com as crianças acerca do seu crescimento registrado por fotos, captar suas percepções.</a:t>
            </a:r>
            <a:endParaRPr lang="pt-BR" sz="2400" dirty="0">
              <a:solidFill>
                <a:prstClr val="white"/>
              </a:solidFill>
            </a:endParaRPr>
          </a:p>
          <a:p>
            <a:pPr marL="18288" indent="0">
              <a:buNone/>
            </a:pPr>
            <a:endParaRPr lang="pt-BR" dirty="0"/>
          </a:p>
        </p:txBody>
      </p:sp>
      <p:sp>
        <p:nvSpPr>
          <p:cNvPr id="3" name="Título 2"/>
          <p:cNvSpPr>
            <a:spLocks noGrp="1"/>
          </p:cNvSpPr>
          <p:nvPr>
            <p:ph type="title"/>
          </p:nvPr>
        </p:nvSpPr>
        <p:spPr>
          <a:xfrm>
            <a:off x="683568" y="5661248"/>
            <a:ext cx="7543800" cy="914400"/>
          </a:xfrm>
        </p:spPr>
        <p:txBody>
          <a:bodyPr/>
          <a:lstStyle/>
          <a:p>
            <a:r>
              <a:rPr lang="pt-BR" sz="4000" dirty="0">
                <a:solidFill>
                  <a:prstClr val="white"/>
                </a:solidFill>
              </a:rPr>
              <a:t>UEPS – Passos Sequenciais</a:t>
            </a: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470" y="4149080"/>
            <a:ext cx="2068390" cy="227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441244"/>
            <a:ext cx="2590428" cy="148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781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88705" y="764704"/>
            <a:ext cx="3939279" cy="4615407"/>
          </a:xfrm>
        </p:spPr>
        <p:txBody>
          <a:bodyPr>
            <a:normAutofit/>
          </a:bodyPr>
          <a:lstStyle/>
          <a:p>
            <a:pPr algn="just"/>
            <a:r>
              <a:rPr lang="pt-BR" sz="2400" dirty="0" smtClean="0"/>
              <a:t>Realizar jogo dramático com as fases da vida e também o nascimento da árvore.</a:t>
            </a:r>
          </a:p>
          <a:p>
            <a:pPr algn="just"/>
            <a:r>
              <a:rPr lang="pt-BR" sz="2400" dirty="0" smtClean="0"/>
              <a:t>Dialogar com as crianças acerca de suas origens.</a:t>
            </a:r>
          </a:p>
          <a:p>
            <a:pPr algn="just"/>
            <a:r>
              <a:rPr lang="pt-BR" sz="2400" dirty="0" smtClean="0"/>
              <a:t>Com apoio da família organizar a árvore genealógica.</a:t>
            </a:r>
            <a:endParaRPr lang="pt-BR" sz="2400" dirty="0"/>
          </a:p>
        </p:txBody>
      </p:sp>
      <p:sp>
        <p:nvSpPr>
          <p:cNvPr id="3" name="Título 2"/>
          <p:cNvSpPr>
            <a:spLocks noGrp="1"/>
          </p:cNvSpPr>
          <p:nvPr>
            <p:ph type="title"/>
          </p:nvPr>
        </p:nvSpPr>
        <p:spPr>
          <a:xfrm>
            <a:off x="611560" y="5373216"/>
            <a:ext cx="7543800" cy="914400"/>
          </a:xfrm>
        </p:spPr>
        <p:txBody>
          <a:bodyPr/>
          <a:lstStyle/>
          <a:p>
            <a:r>
              <a:rPr lang="pt-BR" sz="4000" dirty="0">
                <a:solidFill>
                  <a:prstClr val="white"/>
                </a:solidFill>
              </a:rPr>
              <a:t>UEPS – Passos Sequenciais</a:t>
            </a:r>
            <a:endParaRPr lang="pt-B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153" y="1196752"/>
            <a:ext cx="454385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7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539552" y="685801"/>
            <a:ext cx="8136904" cy="4831431"/>
          </a:xfrm>
        </p:spPr>
        <p:txBody>
          <a:bodyPr>
            <a:normAutofit fontScale="92500" lnSpcReduction="10000"/>
          </a:bodyPr>
          <a:lstStyle/>
          <a:p>
            <a:pPr marL="18288" indent="0" algn="just">
              <a:buNone/>
            </a:pPr>
            <a:r>
              <a:rPr lang="pt-BR" sz="2400" dirty="0" smtClean="0"/>
              <a:t>7. Avaliação da aprendizagem realizada ao longo da UEPS, com registro de evidencias de aprendizagem do conteúdo trabalhado. Avaliação </a:t>
            </a:r>
            <a:r>
              <a:rPr lang="pt-BR" sz="2400" dirty="0" err="1" smtClean="0"/>
              <a:t>somativa</a:t>
            </a:r>
            <a:r>
              <a:rPr lang="pt-BR" sz="2400" dirty="0" smtClean="0"/>
              <a:t> após o sexto passo que evidencie captação de significados e capacidade de transferência do aprendido.</a:t>
            </a:r>
          </a:p>
          <a:p>
            <a:pPr algn="just">
              <a:buFontTx/>
              <a:buChar char="-"/>
            </a:pPr>
            <a:r>
              <a:rPr lang="pt-BR" sz="2400" dirty="0" smtClean="0"/>
              <a:t>Registro das aprendizagens construídas via desenho individual pelos alunos;</a:t>
            </a:r>
          </a:p>
          <a:p>
            <a:pPr algn="just">
              <a:buFontTx/>
              <a:buChar char="-"/>
            </a:pPr>
            <a:r>
              <a:rPr lang="pt-BR" sz="2400" dirty="0" smtClean="0"/>
              <a:t>Produção textual coletiva, tendo a professora por escriba: </a:t>
            </a:r>
            <a:r>
              <a:rPr lang="pt-BR" sz="2400" dirty="0"/>
              <a:t>O</a:t>
            </a:r>
            <a:r>
              <a:rPr lang="pt-BR" sz="2400" dirty="0" smtClean="0"/>
              <a:t> que aprendemos sobre o nosso corpo e seu crescimento? Registro na lousa.</a:t>
            </a:r>
          </a:p>
          <a:p>
            <a:pPr algn="just">
              <a:buFontTx/>
              <a:buChar char="-"/>
            </a:pPr>
            <a:r>
              <a:rPr lang="pt-BR" sz="2400" dirty="0" err="1" smtClean="0"/>
              <a:t>Refacção</a:t>
            </a:r>
            <a:r>
              <a:rPr lang="pt-BR" sz="2400" dirty="0" smtClean="0"/>
              <a:t> releitura do texto em cópia digitada e impressa, ajuste textual e finalização do texto.</a:t>
            </a:r>
            <a:endParaRPr lang="pt-BR" sz="2400" dirty="0"/>
          </a:p>
          <a:p>
            <a:pPr algn="just">
              <a:buFontTx/>
              <a:buChar char="-"/>
            </a:pPr>
            <a:r>
              <a:rPr lang="pt-BR" sz="2400" dirty="0" smtClean="0"/>
              <a:t>Escolha de fotografias significativas e montagem do </a:t>
            </a:r>
            <a:r>
              <a:rPr lang="pt-BR" sz="2400" dirty="0" err="1" smtClean="0"/>
              <a:t>movie</a:t>
            </a:r>
            <a:r>
              <a:rPr lang="pt-BR" sz="2400" dirty="0" smtClean="0"/>
              <a:t> </a:t>
            </a:r>
            <a:r>
              <a:rPr lang="pt-BR" sz="2400" dirty="0" err="1" smtClean="0"/>
              <a:t>maker</a:t>
            </a:r>
            <a:r>
              <a:rPr lang="pt-BR" sz="2400" dirty="0" smtClean="0"/>
              <a:t>, para socialização as famílias.</a:t>
            </a:r>
          </a:p>
        </p:txBody>
      </p:sp>
      <p:sp>
        <p:nvSpPr>
          <p:cNvPr id="3" name="Título 2"/>
          <p:cNvSpPr>
            <a:spLocks noGrp="1"/>
          </p:cNvSpPr>
          <p:nvPr>
            <p:ph type="title"/>
          </p:nvPr>
        </p:nvSpPr>
        <p:spPr>
          <a:xfrm>
            <a:off x="539552" y="5589240"/>
            <a:ext cx="7543800" cy="914400"/>
          </a:xfrm>
        </p:spPr>
        <p:txBody>
          <a:bodyPr/>
          <a:lstStyle/>
          <a:p>
            <a:r>
              <a:rPr lang="pt-BR" sz="4000" dirty="0">
                <a:solidFill>
                  <a:prstClr val="white"/>
                </a:solidFill>
              </a:rPr>
              <a:t>UEPS – Passos Sequenciais</a:t>
            </a:r>
            <a:endParaRPr lang="pt-BR"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0172" y="5589240"/>
            <a:ext cx="2197505" cy="108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236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83568" y="685801"/>
            <a:ext cx="8064896" cy="4759423"/>
          </a:xfrm>
        </p:spPr>
        <p:txBody>
          <a:bodyPr>
            <a:normAutofit/>
          </a:bodyPr>
          <a:lstStyle/>
          <a:p>
            <a:pPr marL="18288" indent="0" algn="just">
              <a:buNone/>
            </a:pPr>
            <a:r>
              <a:rPr lang="pt-BR" sz="2400" dirty="0" smtClean="0"/>
              <a:t>8. Ênfase em evidencias e avaliação do desempenho dos alunos, domínio do campo conceitual progressivo.</a:t>
            </a:r>
          </a:p>
          <a:p>
            <a:pPr algn="just">
              <a:buFontTx/>
              <a:buChar char="-"/>
            </a:pPr>
            <a:r>
              <a:rPr lang="pt-BR" sz="2400" dirty="0" smtClean="0"/>
              <a:t>Convite a coordenação e as famílias para que as crianças exponham suas produções e compartilhem o aprendido. </a:t>
            </a:r>
          </a:p>
          <a:p>
            <a:pPr algn="just">
              <a:buFontTx/>
              <a:buChar char="-"/>
            </a:pPr>
            <a:r>
              <a:rPr lang="pt-BR" sz="2400" dirty="0" smtClean="0"/>
              <a:t>Preparação da sala organização dos materiais. Disseminação do conhecimento realizada pelas crianças.</a:t>
            </a:r>
          </a:p>
          <a:p>
            <a:pPr algn="just">
              <a:buFontTx/>
              <a:buChar char="-"/>
            </a:pPr>
            <a:r>
              <a:rPr lang="pt-BR" sz="2400" dirty="0" smtClean="0"/>
              <a:t>Exposição </a:t>
            </a:r>
            <a:r>
              <a:rPr lang="pt-BR" sz="2400" dirty="0"/>
              <a:t>de um </a:t>
            </a:r>
            <a:r>
              <a:rPr lang="pt-BR" sz="2400" dirty="0" err="1"/>
              <a:t>movie</a:t>
            </a:r>
            <a:r>
              <a:rPr lang="pt-BR" sz="2400" dirty="0"/>
              <a:t> </a:t>
            </a:r>
            <a:r>
              <a:rPr lang="pt-BR" sz="2400" dirty="0" err="1"/>
              <a:t>maker</a:t>
            </a:r>
            <a:r>
              <a:rPr lang="pt-BR" sz="2400" dirty="0"/>
              <a:t> das fotos selecionadas e montadas pelas crianças com auxílio da professora</a:t>
            </a:r>
            <a:r>
              <a:rPr lang="pt-BR" sz="2400" dirty="0" smtClean="0"/>
              <a:t>.</a:t>
            </a:r>
          </a:p>
          <a:p>
            <a:pPr algn="just">
              <a:buFontTx/>
              <a:buChar char="-"/>
            </a:pPr>
            <a:r>
              <a:rPr lang="pt-BR" sz="2400" dirty="0" smtClean="0"/>
              <a:t>Lanche coletivo com a contribuição das famílias no fornecimento de um prato.</a:t>
            </a:r>
            <a:endParaRPr lang="pt-BR" sz="2400" dirty="0"/>
          </a:p>
          <a:p>
            <a:pPr algn="just">
              <a:buFontTx/>
              <a:buChar char="-"/>
            </a:pPr>
            <a:endParaRPr lang="pt-BR" sz="2400" dirty="0"/>
          </a:p>
        </p:txBody>
      </p:sp>
      <p:sp>
        <p:nvSpPr>
          <p:cNvPr id="3" name="Título 2"/>
          <p:cNvSpPr>
            <a:spLocks noGrp="1"/>
          </p:cNvSpPr>
          <p:nvPr>
            <p:ph type="title"/>
          </p:nvPr>
        </p:nvSpPr>
        <p:spPr>
          <a:xfrm>
            <a:off x="467544" y="5733256"/>
            <a:ext cx="7543800" cy="914400"/>
          </a:xfrm>
        </p:spPr>
        <p:txBody>
          <a:bodyPr/>
          <a:lstStyle/>
          <a:p>
            <a:r>
              <a:rPr lang="pt-BR" sz="4000" dirty="0">
                <a:solidFill>
                  <a:prstClr val="white"/>
                </a:solidFill>
              </a:rPr>
              <a:t>UEPS – Passos Sequenciais</a:t>
            </a:r>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869160"/>
            <a:ext cx="2365707" cy="177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978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491880" y="685801"/>
            <a:ext cx="5184576" cy="4903439"/>
          </a:xfrm>
        </p:spPr>
        <p:txBody>
          <a:bodyPr/>
          <a:lstStyle/>
          <a:p>
            <a:r>
              <a:rPr lang="pt-BR" dirty="0" smtClean="0"/>
              <a:t>Bloco de conteúdos de Ciências Naturais como articuladores de outras áreas de conhecimento:</a:t>
            </a:r>
          </a:p>
          <a:p>
            <a:pPr marL="475488" indent="-457200">
              <a:buFont typeface="+mj-lt"/>
              <a:buAutoNum type="arabicPeriod"/>
            </a:pPr>
            <a:r>
              <a:rPr lang="pt-BR" dirty="0" smtClean="0"/>
              <a:t>Ambiente</a:t>
            </a:r>
          </a:p>
          <a:p>
            <a:pPr marL="475488" indent="-457200">
              <a:buFont typeface="+mj-lt"/>
              <a:buAutoNum type="arabicPeriod"/>
            </a:pPr>
            <a:r>
              <a:rPr lang="pt-BR" dirty="0" smtClean="0"/>
              <a:t>Ser Humano e Saúde</a:t>
            </a:r>
          </a:p>
          <a:p>
            <a:pPr marL="475488" indent="-457200">
              <a:buFont typeface="+mj-lt"/>
              <a:buAutoNum type="arabicPeriod"/>
            </a:pPr>
            <a:r>
              <a:rPr lang="pt-BR" dirty="0" smtClean="0"/>
              <a:t>Recursos Tecnológicos</a:t>
            </a:r>
            <a:endParaRPr lang="pt-BR" dirty="0"/>
          </a:p>
          <a:p>
            <a:pPr marL="475488" indent="-457200">
              <a:buFont typeface="+mj-lt"/>
              <a:buAutoNum type="arabicPeriod"/>
            </a:pPr>
            <a:endParaRPr lang="pt-BR" dirty="0"/>
          </a:p>
          <a:p>
            <a:r>
              <a:rPr lang="pt-BR" dirty="0" smtClean="0"/>
              <a:t>Sugestão de leitura p. 30-37, temáticas anos iniciais</a:t>
            </a:r>
          </a:p>
        </p:txBody>
      </p:sp>
      <p:sp>
        <p:nvSpPr>
          <p:cNvPr id="3" name="Título 2"/>
          <p:cNvSpPr>
            <a:spLocks noGrp="1"/>
          </p:cNvSpPr>
          <p:nvPr>
            <p:ph type="title"/>
          </p:nvPr>
        </p:nvSpPr>
        <p:spPr>
          <a:xfrm>
            <a:off x="467544" y="5589240"/>
            <a:ext cx="7543800" cy="914400"/>
          </a:xfrm>
        </p:spPr>
        <p:txBody>
          <a:bodyPr/>
          <a:lstStyle/>
          <a:p>
            <a:r>
              <a:rPr lang="pt-BR" sz="4000" dirty="0" smtClean="0"/>
              <a:t>Blocos de conteúdo e temáticas</a:t>
            </a:r>
            <a:endParaRPr lang="pt-BR"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76" y="1268760"/>
            <a:ext cx="3131899" cy="405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896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563888" y="685801"/>
            <a:ext cx="4665712" cy="3657599"/>
          </a:xfrm>
        </p:spPr>
        <p:txBody>
          <a:bodyPr/>
          <a:lstStyle/>
          <a:p>
            <a:pPr lvl="0"/>
            <a:r>
              <a:rPr lang="pt-BR" dirty="0">
                <a:solidFill>
                  <a:prstClr val="white"/>
                </a:solidFill>
              </a:rPr>
              <a:t>Sugestão de leitura p. </a:t>
            </a:r>
            <a:r>
              <a:rPr lang="pt-BR" dirty="0" smtClean="0">
                <a:solidFill>
                  <a:prstClr val="white"/>
                </a:solidFill>
              </a:rPr>
              <a:t>63-72, </a:t>
            </a:r>
            <a:r>
              <a:rPr lang="pt-BR" dirty="0">
                <a:solidFill>
                  <a:prstClr val="white"/>
                </a:solidFill>
              </a:rPr>
              <a:t>temáticas </a:t>
            </a:r>
            <a:r>
              <a:rPr lang="pt-BR" dirty="0" smtClean="0">
                <a:solidFill>
                  <a:prstClr val="white"/>
                </a:solidFill>
              </a:rPr>
              <a:t>Educação Infantil</a:t>
            </a:r>
            <a:endParaRPr lang="pt-BR" dirty="0">
              <a:solidFill>
                <a:prstClr val="white"/>
              </a:solidFill>
            </a:endParaRPr>
          </a:p>
        </p:txBody>
      </p:sp>
      <p:sp>
        <p:nvSpPr>
          <p:cNvPr id="3" name="Título 2"/>
          <p:cNvSpPr>
            <a:spLocks noGrp="1"/>
          </p:cNvSpPr>
          <p:nvPr>
            <p:ph type="title"/>
          </p:nvPr>
        </p:nvSpPr>
        <p:spPr>
          <a:xfrm>
            <a:off x="755576" y="5229200"/>
            <a:ext cx="7543800" cy="914400"/>
          </a:xfrm>
        </p:spPr>
        <p:txBody>
          <a:bodyPr/>
          <a:lstStyle/>
          <a:p>
            <a:r>
              <a:rPr lang="pt-BR" sz="4000" dirty="0" smtClean="0"/>
              <a:t>Temáticas</a:t>
            </a:r>
            <a:endParaRPr lang="pt-BR" sz="4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1"/>
            <a:ext cx="2448272" cy="384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441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179512" y="476672"/>
            <a:ext cx="8712968" cy="5400599"/>
          </a:xfrm>
        </p:spPr>
        <p:txBody>
          <a:bodyPr>
            <a:noAutofit/>
          </a:bodyPr>
          <a:lstStyle/>
          <a:p>
            <a:pPr indent="449580" algn="just">
              <a:lnSpc>
                <a:spcPct val="150000"/>
              </a:lnSpc>
            </a:pPr>
            <a:r>
              <a:rPr lang="pt-BR" sz="2400" dirty="0">
                <a:effectLst/>
                <a:ea typeface="+mj-ea"/>
                <a:cs typeface="Times New Roman"/>
              </a:rPr>
              <a:t>O alinhamento entre a abordagem CTS e o paradigma da complexidade nos permite compreender a educação de maneira mais clara e inovadora. A escola como uma totalidade, unidade dinâmica e orgânica, capaz de promover formação, cooperação, relação, comunicação, transparência, democracia e cidadania. O professor como um mediador e orientador da produção do conhecimento significativo e global, o aluno como um ser complexo e de relações que vive e interage no mundo, consolidando conhecimentos e </a:t>
            </a:r>
            <a:r>
              <a:rPr lang="pt-BR" sz="2400" dirty="0" smtClean="0">
                <a:effectLst/>
                <a:ea typeface="+mj-ea"/>
                <a:cs typeface="Times New Roman"/>
              </a:rPr>
              <a:t>aprendizagens.</a:t>
            </a:r>
            <a:endParaRPr lang="pt-BR" sz="2400" dirty="0">
              <a:effectLst/>
              <a:ea typeface="Calibri"/>
              <a:cs typeface="Times New Roman"/>
            </a:endParaRPr>
          </a:p>
        </p:txBody>
      </p:sp>
      <p:sp>
        <p:nvSpPr>
          <p:cNvPr id="3" name="Título 2"/>
          <p:cNvSpPr>
            <a:spLocks noGrp="1"/>
          </p:cNvSpPr>
          <p:nvPr>
            <p:ph type="title"/>
          </p:nvPr>
        </p:nvSpPr>
        <p:spPr>
          <a:xfrm>
            <a:off x="683568" y="5805264"/>
            <a:ext cx="7543800" cy="914400"/>
          </a:xfrm>
        </p:spPr>
        <p:txBody>
          <a:bodyPr/>
          <a:lstStyle/>
          <a:p>
            <a:r>
              <a:rPr lang="pt-BR" sz="4000" dirty="0" smtClean="0"/>
              <a:t>Considerações Finais</a:t>
            </a:r>
            <a:endParaRPr lang="pt-BR" sz="4000" dirty="0"/>
          </a:p>
        </p:txBody>
      </p:sp>
    </p:spTree>
    <p:extLst>
      <p:ext uri="{BB962C8B-B14F-4D97-AF65-F5344CB8AC3E}">
        <p14:creationId xmlns:p14="http://schemas.microsoft.com/office/powerpoint/2010/main" val="3601386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908720"/>
            <a:ext cx="8424936" cy="4968552"/>
          </a:xfrm>
        </p:spPr>
        <p:txBody>
          <a:bodyPr>
            <a:normAutofit lnSpcReduction="10000"/>
          </a:bodyPr>
          <a:lstStyle/>
          <a:p>
            <a:pPr lvl="0" indent="449580" algn="just">
              <a:lnSpc>
                <a:spcPct val="150000"/>
              </a:lnSpc>
            </a:pPr>
            <a:r>
              <a:rPr lang="pt-BR" sz="2400" dirty="0" smtClean="0">
                <a:solidFill>
                  <a:prstClr val="white"/>
                </a:solidFill>
                <a:effectLst/>
                <a:cs typeface="Times New Roman"/>
              </a:rPr>
              <a:t>A consolidação de aprendizagem significativa crítica que se dá a </a:t>
            </a:r>
            <a:r>
              <a:rPr lang="pt-BR" sz="2400" dirty="0">
                <a:solidFill>
                  <a:prstClr val="white"/>
                </a:solidFill>
                <a:effectLst/>
                <a:cs typeface="Times New Roman"/>
              </a:rPr>
              <a:t>partir da pesquisa e da problematização, metodologia significativa para construção de um ensino de qualidade, produtivo, crítico, reflexivo e transformador.  Num âmbito de ação educativa e processo avaliativo contínuo, que contemple as diversas áreas do conhecimento via interdisciplinaridade e fortalecimento de um conhecimento amplo pautado nas inteligências múltiplas.</a:t>
            </a:r>
            <a:endParaRPr lang="pt-BR" sz="2400" dirty="0">
              <a:solidFill>
                <a:prstClr val="white"/>
              </a:solidFill>
              <a:effectLst/>
              <a:ea typeface="Calibri"/>
              <a:cs typeface="Times New Roman"/>
            </a:endParaRPr>
          </a:p>
          <a:p>
            <a:endParaRPr lang="pt-BR" dirty="0"/>
          </a:p>
        </p:txBody>
      </p:sp>
      <p:sp>
        <p:nvSpPr>
          <p:cNvPr id="3" name="Título 2"/>
          <p:cNvSpPr>
            <a:spLocks noGrp="1"/>
          </p:cNvSpPr>
          <p:nvPr>
            <p:ph type="title"/>
          </p:nvPr>
        </p:nvSpPr>
        <p:spPr>
          <a:xfrm>
            <a:off x="755576" y="5661248"/>
            <a:ext cx="7543800" cy="914400"/>
          </a:xfrm>
        </p:spPr>
        <p:txBody>
          <a:bodyPr/>
          <a:lstStyle/>
          <a:p>
            <a:r>
              <a:rPr lang="pt-BR" sz="4000" dirty="0">
                <a:solidFill>
                  <a:prstClr val="white"/>
                </a:solidFill>
              </a:rPr>
              <a:t>Considerações Finais</a:t>
            </a:r>
            <a:endParaRPr lang="pt-BR" sz="4000" dirty="0"/>
          </a:p>
        </p:txBody>
      </p:sp>
    </p:spTree>
    <p:extLst>
      <p:ext uri="{BB962C8B-B14F-4D97-AF65-F5344CB8AC3E}">
        <p14:creationId xmlns:p14="http://schemas.microsoft.com/office/powerpoint/2010/main" val="185732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476673"/>
            <a:ext cx="8496944" cy="5328592"/>
          </a:xfrm>
        </p:spPr>
        <p:txBody>
          <a:bodyPr>
            <a:normAutofit lnSpcReduction="10000"/>
          </a:bodyPr>
          <a:lstStyle/>
          <a:p>
            <a:pPr algn="just"/>
            <a:r>
              <a:rPr lang="pt-BR" sz="2400" kern="0" dirty="0">
                <a:solidFill>
                  <a:srgbClr val="FFFFFF"/>
                </a:solidFill>
                <a:effectLst>
                  <a:outerShdw blurRad="38100" dist="38100" dir="2700000" algn="tl">
                    <a:srgbClr val="000000"/>
                  </a:outerShdw>
                </a:effectLst>
              </a:rPr>
              <a:t>KRAMER, Sônia. </a:t>
            </a:r>
            <a:r>
              <a:rPr lang="pt-BR" sz="2400" b="1" kern="0" dirty="0" smtClean="0">
                <a:solidFill>
                  <a:srgbClr val="FFFFFF"/>
                </a:solidFill>
                <a:effectLst>
                  <a:outerShdw blurRad="38100" dist="38100" dir="2700000" algn="tl">
                    <a:srgbClr val="000000"/>
                  </a:outerShdw>
                </a:effectLst>
              </a:rPr>
              <a:t>Com a pré-escola nas mãos: </a:t>
            </a:r>
            <a:r>
              <a:rPr lang="pt-BR" sz="2400" kern="0" dirty="0" smtClean="0">
                <a:solidFill>
                  <a:srgbClr val="FFFFFF"/>
                </a:solidFill>
                <a:effectLst>
                  <a:outerShdw blurRad="38100" dist="38100" dir="2700000" algn="tl">
                    <a:srgbClr val="000000"/>
                  </a:outerShdw>
                </a:effectLst>
              </a:rPr>
              <a:t> uma alternativa curricular para a educação infantil. 8 ed. São Paulo: Ática, 1994.</a:t>
            </a:r>
          </a:p>
          <a:p>
            <a:pPr algn="just"/>
            <a:r>
              <a:rPr lang="pt-BR" sz="2400" dirty="0" smtClean="0"/>
              <a:t>KINDEL, Eunice </a:t>
            </a:r>
            <a:r>
              <a:rPr lang="pt-BR" sz="2400" dirty="0" err="1" smtClean="0"/>
              <a:t>Aita</a:t>
            </a:r>
            <a:r>
              <a:rPr lang="pt-BR" sz="2400" dirty="0" smtClean="0"/>
              <a:t> </a:t>
            </a:r>
            <a:r>
              <a:rPr lang="pt-BR" sz="2400" dirty="0" err="1" smtClean="0"/>
              <a:t>Isaia</a:t>
            </a:r>
            <a:r>
              <a:rPr lang="pt-BR" sz="2400" dirty="0" smtClean="0"/>
              <a:t>. </a:t>
            </a:r>
            <a:r>
              <a:rPr lang="pt-BR" sz="2400" b="1" dirty="0" smtClean="0"/>
              <a:t>Práticas pedagógicas em Ciências: </a:t>
            </a:r>
            <a:r>
              <a:rPr lang="pt-BR" sz="2400" dirty="0" smtClean="0"/>
              <a:t>espaço, tempo e corporeidade. Erechim-RS: </a:t>
            </a:r>
            <a:r>
              <a:rPr lang="pt-BR" sz="2400" dirty="0" err="1" smtClean="0"/>
              <a:t>Edelbra</a:t>
            </a:r>
            <a:r>
              <a:rPr lang="pt-BR" sz="2400" dirty="0" smtClean="0"/>
              <a:t>, 2012.</a:t>
            </a:r>
          </a:p>
          <a:p>
            <a:pPr algn="just"/>
            <a:r>
              <a:rPr lang="pt-BR" sz="2400" dirty="0" smtClean="0"/>
              <a:t>MOREIRA, Marco Antônio; MASSONI, Neusa T. </a:t>
            </a:r>
            <a:r>
              <a:rPr lang="pt-BR" sz="2400" b="1" dirty="0" smtClean="0"/>
              <a:t>Noções Básicas de Epistemologias e Teorias de Aprendizagem como subsídios para a Organização de Sequências de Ensino-Aprendizagem em Ciências/Físicas. </a:t>
            </a:r>
            <a:r>
              <a:rPr lang="pt-BR" sz="2400" dirty="0" smtClean="0"/>
              <a:t>Porto </a:t>
            </a:r>
            <a:r>
              <a:rPr lang="pt-BR" sz="2400" dirty="0" err="1" smtClean="0"/>
              <a:t>Alegre-RS</a:t>
            </a:r>
            <a:r>
              <a:rPr lang="pt-BR" sz="2400" dirty="0" smtClean="0"/>
              <a:t>: Instituto de Física/UFRGS, 2016.</a:t>
            </a:r>
          </a:p>
          <a:p>
            <a:pPr algn="just"/>
            <a:r>
              <a:rPr lang="pt-BR" sz="2400" dirty="0" smtClean="0"/>
              <a:t>PORTO, Amélia; PORTO, </a:t>
            </a:r>
            <a:r>
              <a:rPr lang="pt-BR" sz="2400" dirty="0" err="1" smtClean="0"/>
              <a:t>Lízia</a:t>
            </a:r>
            <a:r>
              <a:rPr lang="pt-BR" sz="2400" dirty="0" smtClean="0"/>
              <a:t>. </a:t>
            </a:r>
            <a:r>
              <a:rPr lang="pt-BR" sz="2400" b="1" dirty="0" smtClean="0"/>
              <a:t>Ensinar Ciências da Natureza por meio de projetos: </a:t>
            </a:r>
            <a:r>
              <a:rPr lang="pt-BR" sz="2400" dirty="0" smtClean="0"/>
              <a:t>Anos iniciais do Ensino Fundamental Regular. Belo </a:t>
            </a:r>
            <a:r>
              <a:rPr lang="pt-BR" sz="2400" dirty="0" err="1" smtClean="0"/>
              <a:t>Horizonte-MG</a:t>
            </a:r>
            <a:r>
              <a:rPr lang="pt-BR" sz="2400" dirty="0" smtClean="0"/>
              <a:t>: </a:t>
            </a:r>
            <a:r>
              <a:rPr lang="pt-BR" sz="2400" dirty="0" err="1" smtClean="0"/>
              <a:t>Rona</a:t>
            </a:r>
            <a:r>
              <a:rPr lang="pt-BR" sz="2400" dirty="0" smtClean="0"/>
              <a:t>, 2012.</a:t>
            </a:r>
            <a:endParaRPr lang="pt-BR" sz="2400" dirty="0"/>
          </a:p>
        </p:txBody>
      </p:sp>
      <p:sp>
        <p:nvSpPr>
          <p:cNvPr id="3" name="Título 2"/>
          <p:cNvSpPr>
            <a:spLocks noGrp="1"/>
          </p:cNvSpPr>
          <p:nvPr>
            <p:ph type="title"/>
          </p:nvPr>
        </p:nvSpPr>
        <p:spPr>
          <a:xfrm>
            <a:off x="755576" y="5733256"/>
            <a:ext cx="7543800" cy="914400"/>
          </a:xfrm>
        </p:spPr>
        <p:txBody>
          <a:bodyPr/>
          <a:lstStyle/>
          <a:p>
            <a:r>
              <a:rPr lang="pt-BR" sz="4000" dirty="0" smtClean="0"/>
              <a:t>Referências</a:t>
            </a:r>
            <a:endParaRPr lang="pt-BR" sz="4000" dirty="0"/>
          </a:p>
        </p:txBody>
      </p:sp>
    </p:spTree>
    <p:extLst>
      <p:ext uri="{BB962C8B-B14F-4D97-AF65-F5344CB8AC3E}">
        <p14:creationId xmlns:p14="http://schemas.microsoft.com/office/powerpoint/2010/main" val="4267199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755576" y="685801"/>
            <a:ext cx="7920880" cy="3657599"/>
          </a:xfrm>
        </p:spPr>
        <p:txBody>
          <a:bodyPr/>
          <a:lstStyle/>
          <a:p>
            <a:pPr algn="just"/>
            <a:r>
              <a:rPr lang="pt-BR" dirty="0"/>
              <a:t>Licenciado em Física (1965) e Mestre em Física (1972) pela Universidade Federal do Rio Grande do Sul (UFRGS)/Brasil e Doutor em Ensino de Ciências (1977) pela Cornell </a:t>
            </a:r>
            <a:r>
              <a:rPr lang="pt-BR" dirty="0" err="1"/>
              <a:t>University</a:t>
            </a:r>
            <a:r>
              <a:rPr lang="pt-BR" dirty="0"/>
              <a:t>/USA. P</a:t>
            </a:r>
            <a:r>
              <a:rPr lang="pt-BR" dirty="0" smtClean="0"/>
              <a:t>rofessor </a:t>
            </a:r>
            <a:r>
              <a:rPr lang="pt-BR" dirty="0"/>
              <a:t>do Instituto de Física da UFRGS de 1967 a </a:t>
            </a:r>
            <a:r>
              <a:rPr lang="pt-BR" dirty="0" smtClean="0"/>
              <a:t>2012, aposentado como </a:t>
            </a:r>
            <a:r>
              <a:rPr lang="pt-BR" dirty="0"/>
              <a:t>Professor Titular. É coordenador da Comissão de Pós-Graduação do Mestrado Nacional Profissional em Ensino de Física (MNPEF/PROFIS) desde 2013. Pesquisador Sênior do CNPq desde 2015</a:t>
            </a:r>
            <a:r>
              <a:rPr lang="pt-BR" dirty="0" smtClean="0"/>
              <a:t>. Divulgador da teoria da aprendizagem significativa de AUSUBEL e idealizador da aprendizagem significativa crítica.</a:t>
            </a:r>
            <a:endParaRPr lang="pt-BR" dirty="0"/>
          </a:p>
        </p:txBody>
      </p:sp>
      <p:sp>
        <p:nvSpPr>
          <p:cNvPr id="3" name="Título 2"/>
          <p:cNvSpPr>
            <a:spLocks noGrp="1"/>
          </p:cNvSpPr>
          <p:nvPr>
            <p:ph type="title"/>
          </p:nvPr>
        </p:nvSpPr>
        <p:spPr>
          <a:xfrm>
            <a:off x="755576" y="5187893"/>
            <a:ext cx="7543800" cy="914400"/>
          </a:xfrm>
        </p:spPr>
        <p:txBody>
          <a:bodyPr/>
          <a:lstStyle/>
          <a:p>
            <a:r>
              <a:rPr lang="pt-BR" sz="3600" dirty="0" smtClean="0"/>
              <a:t>Marco Antônio Moreira </a:t>
            </a:r>
            <a:br>
              <a:rPr lang="pt-BR" sz="3600" dirty="0" smtClean="0"/>
            </a:br>
            <a:r>
              <a:rPr lang="pt-BR" sz="3600" dirty="0" smtClean="0"/>
              <a:t>(1942 – )</a:t>
            </a:r>
            <a:endParaRPr lang="pt-BR"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3" y="4432186"/>
            <a:ext cx="2483768" cy="242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472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83568" y="692696"/>
            <a:ext cx="7992888" cy="5040560"/>
          </a:xfrm>
        </p:spPr>
        <p:txBody>
          <a:bodyPr>
            <a:normAutofit/>
          </a:bodyPr>
          <a:lstStyle/>
          <a:p>
            <a:pPr algn="just"/>
            <a:r>
              <a:rPr lang="pt-BR" sz="2400" dirty="0" smtClean="0"/>
              <a:t>Seguindo os passos sequenciais elaborar um planejamento em acordo com a modalidade escolhida (Centro de Interesse, Tema Gerador, Projeto de Trabalho, UEPS). A temática deverá ser selecionada em acordo com a turma de atuação educacional, as profissionais que ocupam cargo de gestão, poderão estruturar projetos para a escola. É importante utilizar estratégias diversificadas discutidas no âmbito da formação.</a:t>
            </a:r>
          </a:p>
          <a:p>
            <a:pPr algn="just"/>
            <a:r>
              <a:rPr lang="pt-BR" sz="2400" dirty="0" smtClean="0"/>
              <a:t>O próximo encontro será dedicado a elaboração do planejamento tragam os materiais, aproveitem o tempo.</a:t>
            </a:r>
          </a:p>
          <a:p>
            <a:pPr algn="just"/>
            <a:r>
              <a:rPr lang="pt-BR" sz="2400" dirty="0" smtClean="0"/>
              <a:t>A entrega do planejamento deverá ser feita por </a:t>
            </a:r>
            <a:r>
              <a:rPr lang="pt-BR" sz="2400" dirty="0" err="1" smtClean="0"/>
              <a:t>email</a:t>
            </a:r>
            <a:r>
              <a:rPr lang="pt-BR" sz="2400" dirty="0" smtClean="0"/>
              <a:t> até 25/11/2017, </a:t>
            </a:r>
            <a:r>
              <a:rPr lang="pt-BR" sz="2400" dirty="0" smtClean="0">
                <a:hlinkClick r:id="rId2"/>
              </a:rPr>
              <a:t>najelaujiie@yahoo.com.br</a:t>
            </a:r>
            <a:r>
              <a:rPr lang="pt-BR" sz="2400" dirty="0" smtClean="0"/>
              <a:t> </a:t>
            </a:r>
            <a:endParaRPr lang="pt-BR" sz="2400" dirty="0"/>
          </a:p>
        </p:txBody>
      </p:sp>
      <p:sp>
        <p:nvSpPr>
          <p:cNvPr id="3" name="Título 2"/>
          <p:cNvSpPr>
            <a:spLocks noGrp="1"/>
          </p:cNvSpPr>
          <p:nvPr>
            <p:ph type="title"/>
          </p:nvPr>
        </p:nvSpPr>
        <p:spPr>
          <a:xfrm>
            <a:off x="755576" y="5589240"/>
            <a:ext cx="7543800" cy="914400"/>
          </a:xfrm>
        </p:spPr>
        <p:txBody>
          <a:bodyPr/>
          <a:lstStyle/>
          <a:p>
            <a:pPr algn="just"/>
            <a:r>
              <a:rPr lang="pt-BR" sz="4000" dirty="0" smtClean="0"/>
              <a:t>Atividade - Planejamento</a:t>
            </a:r>
            <a:endParaRPr lang="pt-BR" sz="4000" dirty="0"/>
          </a:p>
        </p:txBody>
      </p:sp>
    </p:spTree>
    <p:extLst>
      <p:ext uri="{BB962C8B-B14F-4D97-AF65-F5344CB8AC3E}">
        <p14:creationId xmlns:p14="http://schemas.microsoft.com/office/powerpoint/2010/main" val="3305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27584" y="685801"/>
            <a:ext cx="7848872" cy="3823319"/>
          </a:xfrm>
        </p:spPr>
        <p:txBody>
          <a:bodyPr>
            <a:normAutofit/>
          </a:bodyPr>
          <a:lstStyle/>
          <a:p>
            <a:pPr algn="just"/>
            <a:r>
              <a:rPr lang="pt-BR" sz="2400" dirty="0" smtClean="0"/>
              <a:t>O aprendiz é pessoa e atua criticamente na captação dos significados de conteúdos e conhecimentos, nesta perspectiva é plausível a ação pedagógica pautada na incerteza, na relatividade, na não causalidade, na probabilidade, na não dicotomização da diferença, com a ideia do conhecimento construtivo (invenção humana).  Inicialmente este enfoque de aprendizagem foi idealizado por Moreira voltado ao ensino de física, mas na atualidade pode ser generalizado as diversas áreas do conhecimento científico.</a:t>
            </a:r>
            <a:endParaRPr lang="pt-BR" sz="2400" dirty="0"/>
          </a:p>
        </p:txBody>
      </p:sp>
      <p:sp>
        <p:nvSpPr>
          <p:cNvPr id="3" name="Título 2"/>
          <p:cNvSpPr>
            <a:spLocks noGrp="1"/>
          </p:cNvSpPr>
          <p:nvPr>
            <p:ph type="title"/>
          </p:nvPr>
        </p:nvSpPr>
        <p:spPr>
          <a:xfrm>
            <a:off x="611560" y="5229200"/>
            <a:ext cx="8136904" cy="914400"/>
          </a:xfrm>
        </p:spPr>
        <p:txBody>
          <a:bodyPr/>
          <a:lstStyle/>
          <a:p>
            <a:r>
              <a:rPr lang="pt-BR" dirty="0" smtClean="0"/>
              <a:t>Aprendizagem Significativa Crítica</a:t>
            </a:r>
            <a:endParaRPr lang="pt-BR" dirty="0"/>
          </a:p>
        </p:txBody>
      </p:sp>
    </p:spTree>
    <p:extLst>
      <p:ext uri="{BB962C8B-B14F-4D97-AF65-F5344CB8AC3E}">
        <p14:creationId xmlns:p14="http://schemas.microsoft.com/office/powerpoint/2010/main" val="3034583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827584" y="685801"/>
            <a:ext cx="7848872" cy="4111351"/>
          </a:xfrm>
        </p:spPr>
        <p:txBody>
          <a:bodyPr>
            <a:normAutofit/>
          </a:bodyPr>
          <a:lstStyle/>
          <a:p>
            <a:pPr algn="just"/>
            <a:r>
              <a:rPr lang="pt-BR" sz="2400" dirty="0" smtClean="0"/>
              <a:t>Princípio da interação social e do questionamento: aprender/ensinar perguntas em lugar de respostas;</a:t>
            </a:r>
          </a:p>
          <a:p>
            <a:pPr algn="just"/>
            <a:r>
              <a:rPr lang="pt-BR" sz="2400" dirty="0" smtClean="0"/>
              <a:t>Princípio da não centralidade do livro texto: aprender a partir de distintos materiais educativos;</a:t>
            </a:r>
          </a:p>
          <a:p>
            <a:pPr algn="just"/>
            <a:r>
              <a:rPr lang="pt-BR" sz="2400" dirty="0" smtClean="0"/>
              <a:t>Princípio da consciência semântica: o significado esta nas pessoas não nas palavras e coisas;</a:t>
            </a:r>
          </a:p>
          <a:p>
            <a:pPr algn="just"/>
            <a:r>
              <a:rPr lang="pt-BR" sz="2400" dirty="0" smtClean="0"/>
              <a:t>Princípio da aprendizagem pelo erro: o ser humano aprende por superação dos erros</a:t>
            </a:r>
            <a:endParaRPr lang="pt-BR" sz="2400" dirty="0"/>
          </a:p>
        </p:txBody>
      </p:sp>
      <p:sp>
        <p:nvSpPr>
          <p:cNvPr id="3" name="Título 2"/>
          <p:cNvSpPr>
            <a:spLocks noGrp="1"/>
          </p:cNvSpPr>
          <p:nvPr>
            <p:ph type="title"/>
          </p:nvPr>
        </p:nvSpPr>
        <p:spPr/>
        <p:txBody>
          <a:bodyPr/>
          <a:lstStyle/>
          <a:p>
            <a:r>
              <a:rPr lang="pt-BR" dirty="0" smtClean="0"/>
              <a:t>Princípios </a:t>
            </a:r>
            <a:endParaRPr lang="pt-BR" dirty="0"/>
          </a:p>
        </p:txBody>
      </p:sp>
    </p:spTree>
    <p:extLst>
      <p:ext uri="{BB962C8B-B14F-4D97-AF65-F5344CB8AC3E}">
        <p14:creationId xmlns:p14="http://schemas.microsoft.com/office/powerpoint/2010/main" val="204828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83568" y="685801"/>
            <a:ext cx="8136904" cy="4255367"/>
          </a:xfrm>
        </p:spPr>
        <p:txBody>
          <a:bodyPr>
            <a:normAutofit lnSpcReduction="10000"/>
          </a:bodyPr>
          <a:lstStyle/>
          <a:p>
            <a:pPr algn="just"/>
            <a:r>
              <a:rPr lang="pt-BR" sz="2400" dirty="0" smtClean="0"/>
              <a:t>Princípio da </a:t>
            </a:r>
            <a:r>
              <a:rPr lang="pt-BR" sz="2400" dirty="0" err="1" smtClean="0"/>
              <a:t>desaprendizagem</a:t>
            </a:r>
            <a:r>
              <a:rPr lang="pt-BR" sz="2400" dirty="0" smtClean="0"/>
              <a:t>: aprender a desaprender, para não usar estratégias </a:t>
            </a:r>
            <a:r>
              <a:rPr lang="pt-BR" sz="2400" dirty="0" err="1" smtClean="0"/>
              <a:t>obstaculizadoras</a:t>
            </a:r>
            <a:r>
              <a:rPr lang="pt-BR" sz="2400" dirty="0" smtClean="0"/>
              <a:t> de novas aprendizagens;</a:t>
            </a:r>
          </a:p>
          <a:p>
            <a:pPr algn="just"/>
            <a:r>
              <a:rPr lang="pt-BR" sz="2400" dirty="0" smtClean="0"/>
              <a:t>Princípio da incerteza do conhecimento: aprender que perguntas são instrumentos de percepção, que as respostas não são únicas. O conhecimento humano depende das definições, perguntas e metáforas utilizadas para construi-lo;</a:t>
            </a:r>
          </a:p>
          <a:p>
            <a:pPr algn="just"/>
            <a:r>
              <a:rPr lang="pt-BR" sz="2400" dirty="0" smtClean="0"/>
              <a:t>Princípio do abandono do quadro de giz (lousa): aprender por diferentes estratégias de ensino, abandono do monólogo do professor, construção da ação dialógica.</a:t>
            </a:r>
            <a:endParaRPr lang="pt-BR" sz="2400" dirty="0"/>
          </a:p>
        </p:txBody>
      </p:sp>
      <p:sp>
        <p:nvSpPr>
          <p:cNvPr id="3" name="Título 2"/>
          <p:cNvSpPr>
            <a:spLocks noGrp="1"/>
          </p:cNvSpPr>
          <p:nvPr>
            <p:ph type="title"/>
          </p:nvPr>
        </p:nvSpPr>
        <p:spPr/>
        <p:txBody>
          <a:bodyPr/>
          <a:lstStyle/>
          <a:p>
            <a:r>
              <a:rPr lang="pt-BR" dirty="0" smtClean="0"/>
              <a:t>Princípios</a:t>
            </a:r>
            <a:endParaRPr lang="pt-BR" dirty="0"/>
          </a:p>
        </p:txBody>
      </p:sp>
    </p:spTree>
    <p:extLst>
      <p:ext uri="{BB962C8B-B14F-4D97-AF65-F5344CB8AC3E}">
        <p14:creationId xmlns:p14="http://schemas.microsoft.com/office/powerpoint/2010/main" val="2281414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11560" y="685801"/>
            <a:ext cx="7992888" cy="4255367"/>
          </a:xfrm>
        </p:spPr>
        <p:txBody>
          <a:bodyPr>
            <a:normAutofit/>
          </a:bodyPr>
          <a:lstStyle/>
          <a:p>
            <a:pPr algn="just"/>
            <a:r>
              <a:rPr lang="pt-BR" sz="2400" dirty="0" smtClean="0"/>
              <a:t>O conhecimento prévio é uma variável de influencia na aprendizagem significativa (</a:t>
            </a:r>
            <a:r>
              <a:rPr lang="pt-BR" sz="2400" dirty="0" err="1" smtClean="0"/>
              <a:t>Ausubel</a:t>
            </a:r>
            <a:r>
              <a:rPr lang="pt-BR" sz="2400" dirty="0" smtClean="0"/>
              <a:t>);</a:t>
            </a:r>
          </a:p>
          <a:p>
            <a:pPr algn="just"/>
            <a:r>
              <a:rPr lang="pt-BR" sz="2400" dirty="0" smtClean="0"/>
              <a:t>Pensamento, sentimentos e ações estão integrados no ser que aprende; essa integração é positiva a aprendizagem significativa (Novak);</a:t>
            </a:r>
          </a:p>
          <a:p>
            <a:pPr algn="just"/>
            <a:r>
              <a:rPr lang="pt-BR" sz="2400" dirty="0" smtClean="0"/>
              <a:t>O aluno é quem decide se quer aprender significativamente determinado conhecimento (</a:t>
            </a:r>
            <a:r>
              <a:rPr lang="pt-BR" sz="2400" dirty="0" err="1" smtClean="0"/>
              <a:t>Ausubel</a:t>
            </a:r>
            <a:r>
              <a:rPr lang="pt-BR" sz="2400" dirty="0" smtClean="0"/>
              <a:t> e </a:t>
            </a:r>
            <a:r>
              <a:rPr lang="pt-BR" sz="2400" dirty="0" err="1" smtClean="0"/>
              <a:t>Gowin</a:t>
            </a:r>
            <a:r>
              <a:rPr lang="pt-BR" sz="2400" dirty="0" smtClean="0"/>
              <a:t>);</a:t>
            </a:r>
          </a:p>
          <a:p>
            <a:pPr algn="just"/>
            <a:r>
              <a:rPr lang="pt-BR" sz="2400" dirty="0" smtClean="0"/>
              <a:t>Organizadores prévios mostram a relacionabilidade entre novos conhecimentos e conhecimentos prévios;</a:t>
            </a:r>
          </a:p>
          <a:p>
            <a:endParaRPr lang="pt-BR" sz="2400" dirty="0"/>
          </a:p>
        </p:txBody>
      </p:sp>
      <p:sp>
        <p:nvSpPr>
          <p:cNvPr id="3" name="Título 2"/>
          <p:cNvSpPr>
            <a:spLocks noGrp="1"/>
          </p:cNvSpPr>
          <p:nvPr>
            <p:ph type="title"/>
          </p:nvPr>
        </p:nvSpPr>
        <p:spPr>
          <a:xfrm>
            <a:off x="539552" y="5445224"/>
            <a:ext cx="8208912" cy="914400"/>
          </a:xfrm>
        </p:spPr>
        <p:txBody>
          <a:bodyPr/>
          <a:lstStyle/>
          <a:p>
            <a:pPr algn="just"/>
            <a:r>
              <a:rPr lang="pt-BR" sz="4000" dirty="0" smtClean="0"/>
              <a:t>Outros princípios e variáveis da aprendizagem significativa</a:t>
            </a:r>
            <a:endParaRPr lang="pt-BR" sz="4000" dirty="0"/>
          </a:p>
        </p:txBody>
      </p:sp>
    </p:spTree>
    <p:extLst>
      <p:ext uri="{BB962C8B-B14F-4D97-AF65-F5344CB8AC3E}">
        <p14:creationId xmlns:p14="http://schemas.microsoft.com/office/powerpoint/2010/main" val="2111050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83568" y="476673"/>
            <a:ext cx="7920880" cy="4536504"/>
          </a:xfrm>
        </p:spPr>
        <p:txBody>
          <a:bodyPr>
            <a:normAutofit lnSpcReduction="10000"/>
          </a:bodyPr>
          <a:lstStyle/>
          <a:p>
            <a:pPr algn="just"/>
            <a:r>
              <a:rPr lang="pt-BR" sz="2400" dirty="0" smtClean="0"/>
              <a:t>São as situações-problema que dão sentido a novos conhecimentos,  podem funcionar como organizadores prévios e devem ser propostas em níveis crescentes de complexidade (</a:t>
            </a:r>
            <a:r>
              <a:rPr lang="pt-BR" sz="2400" dirty="0" err="1" smtClean="0"/>
              <a:t>Vergnaud</a:t>
            </a:r>
            <a:r>
              <a:rPr lang="pt-BR" sz="2400" dirty="0" smtClean="0"/>
              <a:t>);</a:t>
            </a:r>
          </a:p>
          <a:p>
            <a:pPr algn="just"/>
            <a:r>
              <a:rPr lang="pt-BR" sz="2400" dirty="0" smtClean="0"/>
              <a:t>Frente uma  situação-problema, o primeiro passo  para resolvê-la é construir um layout de trabalho, um modelo mental funcional, análogo a situação (Johnson-</a:t>
            </a:r>
            <a:r>
              <a:rPr lang="pt-BR" sz="2400" dirty="0" err="1" smtClean="0"/>
              <a:t>Laird</a:t>
            </a:r>
            <a:r>
              <a:rPr lang="pt-BR" sz="2400" dirty="0" smtClean="0"/>
              <a:t>);</a:t>
            </a:r>
          </a:p>
          <a:p>
            <a:pPr algn="just"/>
            <a:r>
              <a:rPr lang="pt-BR" sz="2400" dirty="0" smtClean="0"/>
              <a:t>A diferenciação progressiva, a reconciliação integradora e a consolidação devem ser levadas em conta na organização do conhecimento e da aprendizagem significativa que é progressiva (</a:t>
            </a:r>
            <a:r>
              <a:rPr lang="pt-BR" sz="2400" dirty="0" err="1" smtClean="0"/>
              <a:t>Ausubel</a:t>
            </a:r>
            <a:r>
              <a:rPr lang="pt-BR" sz="2400" dirty="0" smtClean="0"/>
              <a:t>);</a:t>
            </a:r>
            <a:endParaRPr lang="pt-BR" sz="2400" dirty="0"/>
          </a:p>
        </p:txBody>
      </p:sp>
      <p:sp>
        <p:nvSpPr>
          <p:cNvPr id="3" name="Título 2"/>
          <p:cNvSpPr>
            <a:spLocks noGrp="1"/>
          </p:cNvSpPr>
          <p:nvPr>
            <p:ph type="title"/>
          </p:nvPr>
        </p:nvSpPr>
        <p:spPr>
          <a:xfrm>
            <a:off x="755576" y="5517232"/>
            <a:ext cx="7543800" cy="914400"/>
          </a:xfrm>
        </p:spPr>
        <p:txBody>
          <a:bodyPr/>
          <a:lstStyle/>
          <a:p>
            <a:r>
              <a:rPr lang="pt-BR" sz="4000" dirty="0">
                <a:solidFill>
                  <a:prstClr val="white"/>
                </a:solidFill>
              </a:rPr>
              <a:t>Outros princípios e variáveis da aprendizagem significativa</a:t>
            </a:r>
            <a:endParaRPr lang="pt-BR" dirty="0"/>
          </a:p>
        </p:txBody>
      </p:sp>
    </p:spTree>
    <p:extLst>
      <p:ext uri="{BB962C8B-B14F-4D97-AF65-F5344CB8AC3E}">
        <p14:creationId xmlns:p14="http://schemas.microsoft.com/office/powerpoint/2010/main" val="118957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67544" y="620688"/>
            <a:ext cx="8352928" cy="4608512"/>
          </a:xfrm>
        </p:spPr>
        <p:txBody>
          <a:bodyPr>
            <a:normAutofit lnSpcReduction="10000"/>
          </a:bodyPr>
          <a:lstStyle/>
          <a:p>
            <a:pPr algn="just"/>
            <a:r>
              <a:rPr lang="pt-BR" sz="2400" dirty="0" smtClean="0"/>
              <a:t>O papel do professor é o de provedor de situação-problema, organizador do ensino e mediador da captação de significados da parte do aluno (</a:t>
            </a:r>
            <a:r>
              <a:rPr lang="pt-BR" sz="2400" dirty="0" err="1" smtClean="0"/>
              <a:t>Vergnaud</a:t>
            </a:r>
            <a:r>
              <a:rPr lang="pt-BR" sz="2400" dirty="0" smtClean="0"/>
              <a:t>, </a:t>
            </a:r>
            <a:r>
              <a:rPr lang="pt-BR" sz="2400" dirty="0" err="1" smtClean="0"/>
              <a:t>Gowin</a:t>
            </a:r>
            <a:r>
              <a:rPr lang="pt-BR" sz="2400" dirty="0" smtClean="0"/>
              <a:t>);</a:t>
            </a:r>
          </a:p>
          <a:p>
            <a:pPr algn="just"/>
            <a:r>
              <a:rPr lang="pt-BR" sz="2400" dirty="0" smtClean="0"/>
              <a:t>O ensino deve ser dialógico, não monológico (Freire);</a:t>
            </a:r>
          </a:p>
          <a:p>
            <a:pPr algn="just"/>
            <a:r>
              <a:rPr lang="pt-BR" sz="2400" dirty="0" smtClean="0"/>
              <a:t>A interação social e a linguagem são fundamentais para a captação de significados (Vygotsky; </a:t>
            </a:r>
            <a:r>
              <a:rPr lang="pt-BR" sz="2400" dirty="0" err="1" smtClean="0"/>
              <a:t>Gowin</a:t>
            </a:r>
            <a:r>
              <a:rPr lang="pt-BR" sz="2400" dirty="0" smtClean="0"/>
              <a:t>);</a:t>
            </a:r>
          </a:p>
          <a:p>
            <a:pPr algn="just"/>
            <a:r>
              <a:rPr lang="pt-BR" sz="2400" dirty="0" smtClean="0"/>
              <a:t>Um episódio de ensino envolve uma relação </a:t>
            </a:r>
            <a:r>
              <a:rPr lang="pt-BR" sz="2400" dirty="0" err="1" smtClean="0"/>
              <a:t>triádica</a:t>
            </a:r>
            <a:r>
              <a:rPr lang="pt-BR" sz="2400" dirty="0" smtClean="0"/>
              <a:t>: aluno, docente e materiais educativos, cujo objetivo é levar o aluno a captação e compartilhamento de significados (</a:t>
            </a:r>
            <a:r>
              <a:rPr lang="pt-BR" sz="2400" dirty="0" err="1" smtClean="0"/>
              <a:t>Gowin</a:t>
            </a:r>
            <a:r>
              <a:rPr lang="pt-BR" sz="2400" dirty="0" smtClean="0"/>
              <a:t>); a relação poderá se tornar quadrática na medida que o computador for também mediador de aprendizagem;</a:t>
            </a:r>
          </a:p>
          <a:p>
            <a:endParaRPr lang="pt-BR" sz="2400" dirty="0"/>
          </a:p>
        </p:txBody>
      </p:sp>
      <p:sp>
        <p:nvSpPr>
          <p:cNvPr id="3" name="Título 2"/>
          <p:cNvSpPr>
            <a:spLocks noGrp="1"/>
          </p:cNvSpPr>
          <p:nvPr>
            <p:ph type="title"/>
          </p:nvPr>
        </p:nvSpPr>
        <p:spPr>
          <a:xfrm>
            <a:off x="683568" y="5589240"/>
            <a:ext cx="7543800" cy="914400"/>
          </a:xfrm>
        </p:spPr>
        <p:txBody>
          <a:bodyPr/>
          <a:lstStyle/>
          <a:p>
            <a:r>
              <a:rPr lang="pt-BR" sz="4000" dirty="0">
                <a:solidFill>
                  <a:prstClr val="white"/>
                </a:solidFill>
              </a:rPr>
              <a:t>Outros princípios e variáveis da aprendizagem significativa</a:t>
            </a:r>
            <a:endParaRPr lang="pt-BR" dirty="0"/>
          </a:p>
        </p:txBody>
      </p:sp>
    </p:spTree>
    <p:extLst>
      <p:ext uri="{BB962C8B-B14F-4D97-AF65-F5344CB8AC3E}">
        <p14:creationId xmlns:p14="http://schemas.microsoft.com/office/powerpoint/2010/main" val="2602660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771</TotalTime>
  <Words>2390</Words>
  <Application>Microsoft Office PowerPoint</Application>
  <PresentationFormat>Apresentação na tela (4:3)</PresentationFormat>
  <Paragraphs>149</Paragraphs>
  <Slides>30</Slides>
  <Notes>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Elementar</vt:lpstr>
      <vt:lpstr>Aprendizagem Significativa Crítica e  UEPS</vt:lpstr>
      <vt:lpstr>KINDEL (2012, p. 26-27)</vt:lpstr>
      <vt:lpstr>Marco Antônio Moreira  (1942 – )</vt:lpstr>
      <vt:lpstr>Aprendizagem Significativa Crítica</vt:lpstr>
      <vt:lpstr>Princípios </vt:lpstr>
      <vt:lpstr>Princípios</vt:lpstr>
      <vt:lpstr>Outros princípios e variáveis da aprendizagem significativa</vt:lpstr>
      <vt:lpstr>Outros princípios e variáveis da aprendizagem significativa</vt:lpstr>
      <vt:lpstr>Outros princípios e variáveis da aprendizagem significativa</vt:lpstr>
      <vt:lpstr>Outros princípios e variáveis da aprendizagem significativa</vt:lpstr>
      <vt:lpstr>Unidades de Ensino Potencialmente Significativas </vt:lpstr>
      <vt:lpstr>UEPS</vt:lpstr>
      <vt:lpstr>Apresentação do PowerPoint</vt:lpstr>
      <vt:lpstr>UEPS – Passos Sequenciais</vt:lpstr>
      <vt:lpstr>UEPS – Passos Sequenciais</vt:lpstr>
      <vt:lpstr>UEPS – Passos Sequenciais</vt:lpstr>
      <vt:lpstr>UEPS – Passos Sequenciais</vt:lpstr>
      <vt:lpstr>UEPS – Passos Sequenciais</vt:lpstr>
      <vt:lpstr>UEPS – Passos Sequenciais</vt:lpstr>
      <vt:lpstr>UEPS – Passos Sequenciais</vt:lpstr>
      <vt:lpstr>UEPS – Passos Sequenciais</vt:lpstr>
      <vt:lpstr>UEPS – Passos Sequenciais</vt:lpstr>
      <vt:lpstr>UEPS – Passos Sequenciais</vt:lpstr>
      <vt:lpstr>UEPS – Passos Sequenciais</vt:lpstr>
      <vt:lpstr>Blocos de conteúdo e temáticas</vt:lpstr>
      <vt:lpstr>Temáticas</vt:lpstr>
      <vt:lpstr>Considerações Finais</vt:lpstr>
      <vt:lpstr>Considerações Finais</vt:lpstr>
      <vt:lpstr>Referências</vt:lpstr>
      <vt:lpstr>Atividade - Planejamento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Aprendizagem significativa crítica e  UEPS</dc:title>
  <dc:creator>Nájela Ujiie</dc:creator>
  <cp:lastModifiedBy>Nájela Ujiie</cp:lastModifiedBy>
  <cp:revision>83</cp:revision>
  <dcterms:created xsi:type="dcterms:W3CDTF">2017-11-05T17:18:45Z</dcterms:created>
  <dcterms:modified xsi:type="dcterms:W3CDTF">2019-08-09T21:30:20Z</dcterms:modified>
</cp:coreProperties>
</file>